
<file path=[Content_Types].xml><?xml version="1.0" encoding="utf-8"?>
<Types xmlns="http://schemas.openxmlformats.org/package/2006/content-types">
  <Default Extension="jpeg" ContentType="image/jpeg"/>
  <Default Extension="pdf" ContentType="application/pd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48" r:id="rId2"/>
  </p:sldMasterIdLst>
  <p:handoutMasterIdLst>
    <p:handoutMasterId r:id="rId17"/>
  </p:handoutMasterIdLst>
  <p:sldIdLst>
    <p:sldId id="256" r:id="rId3"/>
    <p:sldId id="257" r:id="rId4"/>
    <p:sldId id="270" r:id="rId5"/>
    <p:sldId id="271" r:id="rId6"/>
    <p:sldId id="263" r:id="rId7"/>
    <p:sldId id="266" r:id="rId8"/>
    <p:sldId id="276" r:id="rId9"/>
    <p:sldId id="277" r:id="rId10"/>
    <p:sldId id="267" r:id="rId11"/>
    <p:sldId id="268" r:id="rId12"/>
    <p:sldId id="275" r:id="rId13"/>
    <p:sldId id="269" r:id="rId14"/>
    <p:sldId id="274" r:id="rId15"/>
    <p:sldId id="273" r:id="rId16"/>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478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9" d="100"/>
          <a:sy n="79" d="100"/>
        </p:scale>
        <p:origin x="848" y="60"/>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charts/_rels/chart1.xml.rels><?xml version="1.0" encoding="UTF-8" standalone="yes"?>
<Relationships xmlns="http://schemas.openxmlformats.org/package/2006/relationships"><Relationship Id="rId3" Type="http://schemas.openxmlformats.org/officeDocument/2006/relationships/oleObject" Target="file:///C:\Users\inga.jekabsone\Desktop\skola\Postdoks\2020\aptauja%202021\COVID-19%20ietekme%20uz%20pieaugu&#353;o%20izgl&#299;t&#299;bas%20iest&#257;&#382;u%20darbu_Basic%20repor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inga.jekabsone\Desktop\skola\Postdoks\2020\aptauja%202021\COVID-19%20ietekme%20uz%20pieaugu&#353;o%20izgl&#299;t&#299;bas%20iest&#257;&#382;u%20darbu_Basic%20report.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barChart>
        <c:barDir val="bar"/>
        <c:grouping val="clustered"/>
        <c:varyColors val="0"/>
        <c:ser>
          <c:idx val="0"/>
          <c:order val="0"/>
          <c:tx>
            <c:v>Izvēlēties atbildes variantu, kas vislabāk raksturo Jūsu pārstāvētās izglītības iestādes rīcību, sākoties COVID-19 ierobežojumiem:</c:v>
          </c:tx>
          <c:spPr>
            <a:solidFill>
              <a:schemeClr val="accent6"/>
            </a:solidFill>
            <a:ln>
              <a:noFill/>
            </a:ln>
            <a:effectLst/>
          </c:spPr>
          <c:invertIfNegative val="0"/>
          <c:dPt>
            <c:idx val="0"/>
            <c:invertIfNegative val="0"/>
            <c:bubble3D val="0"/>
            <c:spPr>
              <a:solidFill>
                <a:schemeClr val="accent6"/>
              </a:solidFill>
              <a:ln>
                <a:noFill/>
              </a:ln>
              <a:effectLst/>
            </c:spPr>
            <c:extLst>
              <c:ext xmlns:c16="http://schemas.microsoft.com/office/drawing/2014/chart" uri="{C3380CC4-5D6E-409C-BE32-E72D297353CC}">
                <c16:uniqueId val="{00000001-7A82-4BE5-B07C-C55719BF6CC9}"/>
              </c:ext>
            </c:extLst>
          </c:dPt>
          <c:dPt>
            <c:idx val="1"/>
            <c:invertIfNegative val="0"/>
            <c:bubble3D val="0"/>
            <c:spPr>
              <a:solidFill>
                <a:schemeClr val="accent6"/>
              </a:solidFill>
              <a:ln>
                <a:noFill/>
              </a:ln>
              <a:effectLst/>
            </c:spPr>
            <c:extLst>
              <c:ext xmlns:c16="http://schemas.microsoft.com/office/drawing/2014/chart" uri="{C3380CC4-5D6E-409C-BE32-E72D297353CC}">
                <c16:uniqueId val="{00000003-7A82-4BE5-B07C-C55719BF6CC9}"/>
              </c:ext>
            </c:extLst>
          </c:dPt>
          <c:dPt>
            <c:idx val="2"/>
            <c:invertIfNegative val="0"/>
            <c:bubble3D val="0"/>
            <c:spPr>
              <a:solidFill>
                <a:schemeClr val="accent6"/>
              </a:solidFill>
              <a:ln>
                <a:noFill/>
              </a:ln>
              <a:effectLst/>
            </c:spPr>
            <c:extLst>
              <c:ext xmlns:c16="http://schemas.microsoft.com/office/drawing/2014/chart" uri="{C3380CC4-5D6E-409C-BE32-E72D297353CC}">
                <c16:uniqueId val="{00000005-7A82-4BE5-B07C-C55719BF6CC9}"/>
              </c:ext>
            </c:extLst>
          </c:dPt>
          <c:dPt>
            <c:idx val="3"/>
            <c:invertIfNegative val="0"/>
            <c:bubble3D val="0"/>
            <c:spPr>
              <a:solidFill>
                <a:schemeClr val="accent6"/>
              </a:solidFill>
              <a:ln>
                <a:noFill/>
              </a:ln>
              <a:effectLst/>
            </c:spPr>
            <c:extLst>
              <c:ext xmlns:c16="http://schemas.microsoft.com/office/drawing/2014/chart" uri="{C3380CC4-5D6E-409C-BE32-E72D297353CC}">
                <c16:uniqueId val="{00000007-7A82-4BE5-B07C-C55719BF6CC9}"/>
              </c:ext>
            </c:extLst>
          </c:dPt>
          <c:dPt>
            <c:idx val="4"/>
            <c:invertIfNegative val="0"/>
            <c:bubble3D val="0"/>
            <c:spPr>
              <a:solidFill>
                <a:schemeClr val="accent6"/>
              </a:solidFill>
              <a:ln>
                <a:noFill/>
              </a:ln>
              <a:effectLst/>
            </c:spPr>
            <c:extLst>
              <c:ext xmlns:c16="http://schemas.microsoft.com/office/drawing/2014/chart" uri="{C3380CC4-5D6E-409C-BE32-E72D297353CC}">
                <c16:uniqueId val="{00000009-7A82-4BE5-B07C-C55719BF6CC9}"/>
              </c:ext>
            </c:extLst>
          </c:dPt>
          <c:dLbls>
            <c:dLbl>
              <c:idx val="0"/>
              <c:tx>
                <c:rich>
                  <a:bodyPr/>
                  <a:lstStyle/>
                  <a:p>
                    <a:r>
                      <a:rPr lang="en-US"/>
                      <a:t>7%</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7A82-4BE5-B07C-C55719BF6CC9}"/>
                </c:ext>
              </c:extLst>
            </c:dLbl>
            <c:dLbl>
              <c:idx val="1"/>
              <c:tx>
                <c:rich>
                  <a:bodyPr/>
                  <a:lstStyle/>
                  <a:p>
                    <a:r>
                      <a:rPr lang="en-US"/>
                      <a:t>30%</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7A82-4BE5-B07C-C55719BF6CC9}"/>
                </c:ext>
              </c:extLst>
            </c:dLbl>
            <c:dLbl>
              <c:idx val="2"/>
              <c:tx>
                <c:rich>
                  <a:bodyPr/>
                  <a:lstStyle/>
                  <a:p>
                    <a:r>
                      <a:rPr lang="en-US"/>
                      <a:t>30%</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7A82-4BE5-B07C-C55719BF6CC9}"/>
                </c:ext>
              </c:extLst>
            </c:dLbl>
            <c:dLbl>
              <c:idx val="3"/>
              <c:tx>
                <c:rich>
                  <a:bodyPr/>
                  <a:lstStyle/>
                  <a:p>
                    <a:r>
                      <a:rPr lang="en-US"/>
                      <a:t>26%</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7A82-4BE5-B07C-C55719BF6CC9}"/>
                </c:ext>
              </c:extLst>
            </c:dLbl>
            <c:dLbl>
              <c:idx val="4"/>
              <c:tx>
                <c:rich>
                  <a:bodyPr/>
                  <a:lstStyle/>
                  <a:p>
                    <a:r>
                      <a:rPr lang="en-US"/>
                      <a:t>7%</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7A82-4BE5-B07C-C55719BF6CC9}"/>
                </c:ext>
              </c:extLst>
            </c:dLbl>
            <c:spPr>
              <a:noFill/>
              <a:ln>
                <a:noFill/>
              </a:ln>
              <a:effectLst/>
            </c:spPr>
            <c:txPr>
              <a:bodyPr rot="0" spcFirstLastPara="1" vertOverflow="ellipsis" vert="horz" wrap="square" anchor="ctr" anchorCtr="1"/>
              <a:lstStyle/>
              <a:p>
                <a:pPr algn="ctr">
                  <a:defRPr lang="en-US" sz="800" b="0" i="0" u="none" strike="noStrike" kern="1200" baseline="0">
                    <a:solidFill>
                      <a:schemeClr val="tx1"/>
                    </a:solidFill>
                    <a:latin typeface="+mj-lt"/>
                    <a:ea typeface="Arial"/>
                    <a:cs typeface="Aria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'Izvēlēties atbildes variant (2)'!$N$1:$N$5</c:f>
              <c:strCache>
                <c:ptCount val="5"/>
                <c:pt idx="0">
                  <c:v>Bijām spiesti apturēt mācības, jo nespējām piedāvāt izglītības procesu attālināti</c:v>
                </c:pt>
                <c:pt idx="1">
                  <c:v>Sākotnēji izmantojām nogaidīšanas stratēģiju, nemainoties apstākļiem, pārorientējām savu darbību attālinātām studiju procesam</c:v>
                </c:pt>
                <c:pt idx="2">
                  <c:v>Spējām pielāgoties esošajiem apstākļiem un piedāvājām savas mācības attālināti, būtiski nemainot savu darbības veidu</c:v>
                </c:pt>
                <c:pt idx="3">
                  <c:v>Spējām ātri pielāgoties, paplašinājām savu darbību, attīstot mācību klāstu</c:v>
                </c:pt>
                <c:pt idx="4">
                  <c:v>Cits</c:v>
                </c:pt>
              </c:strCache>
            </c:strRef>
          </c:cat>
          <c:val>
            <c:numRef>
              <c:f>'Izvēlēties atbildes variant (2)'!$P$1:$P$5</c:f>
              <c:numCache>
                <c:formatCode>0%</c:formatCode>
                <c:ptCount val="5"/>
                <c:pt idx="0">
                  <c:v>7.0000000298023224E-2</c:v>
                </c:pt>
                <c:pt idx="1">
                  <c:v>0.30000001192092896</c:v>
                </c:pt>
                <c:pt idx="2">
                  <c:v>0.30000001192092896</c:v>
                </c:pt>
                <c:pt idx="3">
                  <c:v>0.25999999046325684</c:v>
                </c:pt>
                <c:pt idx="4">
                  <c:v>7.0000000298023224E-2</c:v>
                </c:pt>
              </c:numCache>
            </c:numRef>
          </c:val>
          <c:extLst>
            <c:ext xmlns:c16="http://schemas.microsoft.com/office/drawing/2014/chart" uri="{C3380CC4-5D6E-409C-BE32-E72D297353CC}">
              <c16:uniqueId val="{0000000A-7A82-4BE5-B07C-C55719BF6CC9}"/>
            </c:ext>
          </c:extLst>
        </c:ser>
        <c:dLbls>
          <c:showLegendKey val="0"/>
          <c:showVal val="0"/>
          <c:showCatName val="0"/>
          <c:showSerName val="0"/>
          <c:showPercent val="0"/>
          <c:showBubbleSize val="0"/>
        </c:dLbls>
        <c:gapWidth val="150"/>
        <c:axId val="29840783"/>
        <c:axId val="56070576"/>
      </c:barChart>
      <c:catAx>
        <c:axId val="29840783"/>
        <c:scaling>
          <c:orientation val="maxMin"/>
        </c:scaling>
        <c:delete val="0"/>
        <c:axPos val="l"/>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lang="en-US" sz="800" b="0" i="0" u="none" strike="noStrike" kern="1200" baseline="0">
                <a:solidFill>
                  <a:schemeClr val="tx1"/>
                </a:solidFill>
                <a:latin typeface="+mj-lt"/>
                <a:ea typeface="Arial"/>
                <a:cs typeface="Arial"/>
              </a:defRPr>
            </a:pPr>
            <a:endParaRPr lang="lv-LV"/>
          </a:p>
        </c:txPr>
        <c:crossAx val="56070576"/>
        <c:crosses val="autoZero"/>
        <c:auto val="0"/>
        <c:lblAlgn val="ctr"/>
        <c:lblOffset val="100"/>
        <c:noMultiLvlLbl val="0"/>
      </c:catAx>
      <c:valAx>
        <c:axId val="56070576"/>
        <c:scaling>
          <c:orientation val="minMax"/>
        </c:scaling>
        <c:delete val="0"/>
        <c:axPos val="t"/>
        <c:majorGridlines>
          <c:spPr>
            <a:ln w="9525" cap="flat" cmpd="sng" algn="ctr">
              <a:solidFill>
                <a:srgbClr val="E6E6E6"/>
              </a:solidFill>
              <a:prstDash val="solid"/>
              <a:round/>
            </a:ln>
            <a:effectLst/>
          </c:spPr>
        </c:majorGridlines>
        <c:numFmt formatCode="0%" sourceLinked="0"/>
        <c:majorTickMark val="out"/>
        <c:minorTickMark val="none"/>
        <c:tickLblPos val="high"/>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lang="en-US" sz="800" b="0" i="0" u="none" strike="noStrike" kern="1200" baseline="0">
                <a:solidFill>
                  <a:schemeClr val="tx1"/>
                </a:solidFill>
                <a:latin typeface="+mj-lt"/>
                <a:ea typeface="Arial"/>
                <a:cs typeface="Arial"/>
              </a:defRPr>
            </a:pPr>
            <a:endParaRPr lang="lv-LV"/>
          </a:p>
        </c:txPr>
        <c:crossAx val="29840783"/>
        <c:crosses val="autoZero"/>
        <c:crossBetween val="between"/>
      </c:valAx>
      <c:spPr>
        <a:solidFill>
          <a:srgbClr val="FFFFFF"/>
        </a:solidFill>
        <a:ln w="12700">
          <a:solidFill>
            <a:srgbClr val="808080"/>
          </a:solidFill>
        </a:ln>
        <a:effectLst/>
      </c:spPr>
    </c:plotArea>
    <c:plotVisOnly val="0"/>
    <c:dispBlanksAs val="gap"/>
    <c:showDLblsOverMax val="0"/>
  </c:chart>
  <c:spPr>
    <a:noFill/>
    <a:ln w="9525" cap="flat" cmpd="sng" algn="ctr">
      <a:noFill/>
      <a:prstDash val="solid"/>
    </a:ln>
    <a:effectLst/>
  </c:spPr>
  <c:txPr>
    <a:bodyPr rot="0" vert="horz"/>
    <a:lstStyle/>
    <a:p>
      <a:pPr>
        <a:defRPr lang="en-US" sz="800" u="none" baseline="0">
          <a:latin typeface="+mj-lt"/>
          <a:ea typeface="Arial"/>
          <a:cs typeface="Arial"/>
        </a:defRPr>
      </a:pPr>
      <a:endParaRPr lang="lv-LV"/>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0.28096914211213575"/>
          <c:y val="0.11742577340502661"/>
          <c:w val="0.39518049074321887"/>
          <c:h val="0.69024953723871874"/>
        </c:manualLayout>
      </c:layout>
      <c:pieChart>
        <c:varyColors val="1"/>
        <c:ser>
          <c:idx val="0"/>
          <c:order val="0"/>
          <c:dPt>
            <c:idx val="0"/>
            <c:bubble3D val="0"/>
            <c:spPr>
              <a:solidFill>
                <a:schemeClr val="accent4">
                  <a:shade val="65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9F15-4193-84BA-3BF849DA07DB}"/>
              </c:ext>
            </c:extLst>
          </c:dPt>
          <c:dPt>
            <c:idx val="1"/>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9F15-4193-84BA-3BF849DA07DB}"/>
              </c:ext>
            </c:extLst>
          </c:dPt>
          <c:dPt>
            <c:idx val="2"/>
            <c:bubble3D val="0"/>
            <c:spPr>
              <a:solidFill>
                <a:schemeClr val="accent4">
                  <a:tint val="65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9F15-4193-84BA-3BF849DA07DB}"/>
              </c:ext>
            </c:extLst>
          </c:dPt>
          <c:dLbls>
            <c:dLbl>
              <c:idx val="0"/>
              <c:layout>
                <c:manualLayout>
                  <c:x val="9.7010699066807177E-2"/>
                  <c:y val="-0.17592592592592601"/>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shade val="65000"/>
                        </a:schemeClr>
                      </a:solidFill>
                      <a:latin typeface="+mn-lt"/>
                      <a:ea typeface="+mn-ea"/>
                      <a:cs typeface="+mn-cs"/>
                    </a:defRPr>
                  </a:pPr>
                  <a:endParaRPr lang="lv-LV"/>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9F15-4193-84BA-3BF849DA07DB}"/>
                </c:ext>
              </c:extLst>
            </c:dLbl>
            <c:dLbl>
              <c:idx val="1"/>
              <c:layout>
                <c:manualLayout>
                  <c:x val="-1.433275586170004E-2"/>
                  <c:y val="-7.8703703703703706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solidFill>
                      <a:latin typeface="+mn-lt"/>
                      <a:ea typeface="+mn-ea"/>
                      <a:cs typeface="+mn-cs"/>
                    </a:defRPr>
                  </a:pPr>
                  <a:endParaRPr lang="lv-LV"/>
                </a:p>
              </c:txPr>
              <c:dLblPos val="bestFit"/>
              <c:showLegendKey val="0"/>
              <c:showVal val="0"/>
              <c:showCatName val="1"/>
              <c:showSerName val="0"/>
              <c:showPercent val="1"/>
              <c:showBubbleSize val="0"/>
              <c:extLst>
                <c:ext xmlns:c15="http://schemas.microsoft.com/office/drawing/2012/chart" uri="{CE6537A1-D6FC-4f65-9D91-7224C49458BB}">
                  <c15:layout>
                    <c:manualLayout>
                      <c:w val="0.23106377096165609"/>
                      <c:h val="0.47031948348048663"/>
                    </c:manualLayout>
                  </c15:layout>
                </c:ext>
                <c:ext xmlns:c16="http://schemas.microsoft.com/office/drawing/2014/chart" uri="{C3380CC4-5D6E-409C-BE32-E72D297353CC}">
                  <c16:uniqueId val="{00000003-9F15-4193-84BA-3BF849DA07DB}"/>
                </c:ext>
              </c:extLst>
            </c:dLbl>
            <c:dLbl>
              <c:idx val="2"/>
              <c:layout>
                <c:manualLayout>
                  <c:x val="-8.7746144458494477E-4"/>
                  <c:y val="1.3888855362254059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tint val="65000"/>
                        </a:schemeClr>
                      </a:solidFill>
                      <a:latin typeface="+mn-lt"/>
                      <a:ea typeface="+mn-ea"/>
                      <a:cs typeface="+mn-cs"/>
                    </a:defRPr>
                  </a:pPr>
                  <a:endParaRPr lang="lv-LV"/>
                </a:p>
              </c:txPr>
              <c:dLblPos val="bestFit"/>
              <c:showLegendKey val="0"/>
              <c:showVal val="0"/>
              <c:showCatName val="1"/>
              <c:showSerName val="0"/>
              <c:showPercent val="1"/>
              <c:showBubbleSize val="0"/>
              <c:extLst>
                <c:ext xmlns:c15="http://schemas.microsoft.com/office/drawing/2012/chart" uri="{CE6537A1-D6FC-4f65-9D91-7224C49458BB}">
                  <c15:layout>
                    <c:manualLayout>
                      <c:w val="0.25241310866586486"/>
                      <c:h val="0.46592585887265625"/>
                    </c:manualLayout>
                  </c15:layout>
                </c:ext>
                <c:ext xmlns:c16="http://schemas.microsoft.com/office/drawing/2014/chart" uri="{C3380CC4-5D6E-409C-BE32-E72D297353CC}">
                  <c16:uniqueId val="{00000005-9F15-4193-84BA-3BF849DA07DB}"/>
                </c:ext>
              </c:extLst>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'Izvēlēties atbildes variant (1)'!$A$19:$A$21</c:f>
              <c:strCache>
                <c:ptCount val="3"/>
                <c:pt idx="0">
                  <c:v>Pirms COVID-19 ierobežojumiem manis pārstāvētā izglītības iestāde piedāvāja tikai klātienes mācības</c:v>
                </c:pt>
                <c:pt idx="1">
                  <c:v>Pirms COVID-19 ierobežojumiem manis pārstāvēta izglītības iestāde piedāvāja tikai attālinātās mācības</c:v>
                </c:pt>
                <c:pt idx="2">
                  <c:v>Pirms COVID-19 ierobežojumiem manis pārstāvēta izglītības iestāde piedāvāja gan klātienes, gan attālinātās mācības</c:v>
                </c:pt>
              </c:strCache>
            </c:strRef>
          </c:cat>
          <c:val>
            <c:numRef>
              <c:f>'Izvēlēties atbildes variant (1)'!$B$19:$B$21</c:f>
              <c:numCache>
                <c:formatCode>0</c:formatCode>
                <c:ptCount val="3"/>
                <c:pt idx="0">
                  <c:v>28</c:v>
                </c:pt>
                <c:pt idx="1">
                  <c:v>1</c:v>
                </c:pt>
                <c:pt idx="2">
                  <c:v>14</c:v>
                </c:pt>
              </c:numCache>
            </c:numRef>
          </c:val>
          <c:extLst>
            <c:ext xmlns:c16="http://schemas.microsoft.com/office/drawing/2014/chart" uri="{C3380CC4-5D6E-409C-BE32-E72D297353CC}">
              <c16:uniqueId val="{00000006-9F15-4193-84BA-3BF849DA07DB}"/>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v-LV"/>
    </a:p>
  </c:txPr>
  <c:externalData r:id="rId3">
    <c:autoUpdate val="0"/>
  </c:externalData>
</c:chartSpace>
</file>

<file path=ppt/charts/colors1.xml><?xml version="1.0" encoding="utf-8"?>
<cs:colorStyle xmlns:cs="http://schemas.microsoft.com/office/drawing/2012/chartStyle" xmlns:a="http://schemas.openxmlformats.org/drawingml/2006/main" meth="withinLinear" id="19">
  <a:schemeClr val="accent6"/>
</cs:colorStyle>
</file>

<file path=ppt/charts/colors2.xml><?xml version="1.0" encoding="utf-8"?>
<cs:colorStyle xmlns:cs="http://schemas.microsoft.com/office/drawing/2012/chartStyle" xmlns:a="http://schemas.openxmlformats.org/drawingml/2006/main" meth="withinLinear" id="17">
  <a:schemeClr val="accent4"/>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29F4CDD-B985-1B45-A3B2-5EBCE887EFA8}" type="datetimeFigureOut">
              <a:rPr lang="en-US" smtClean="0"/>
              <a:t>9/15/2021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9B682B4-4452-EA48-A856-74AA05CA24EB}" type="slidenum">
              <a:rPr lang="en-US" smtClean="0"/>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a:t>Click to edit Master 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lvl1pPr>
              <a:defRPr sz="4400"/>
            </a:lvl1pPr>
          </a:lstStyle>
          <a:p>
            <a:r>
              <a:rPr kumimoji="0" lang="lv-LV" sz="3600" b="1" i="0" u="none" strike="noStrike" kern="1200" cap="none" spc="0" normalizeH="0" baseline="0" noProof="0" dirty="0">
                <a:ln>
                  <a:noFill/>
                </a:ln>
                <a:solidFill>
                  <a:srgbClr val="68478D"/>
                </a:solidFill>
                <a:effectLst/>
                <a:uLnTx/>
                <a:uFillTx/>
                <a:latin typeface="+mj-lt"/>
                <a:ea typeface="+mj-ea"/>
                <a:cs typeface="+mj-cs"/>
              </a:rPr>
              <a:t>Click to edit Master title style</a:t>
            </a:r>
            <a:endParaRPr lang="en-US" dirty="0"/>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v-LV" dirty="0"/>
              <a:t>Click to edit Master subtitle style</a:t>
            </a:r>
            <a:endParaRPr lang="en-US" dirty="0"/>
          </a:p>
        </p:txBody>
      </p:sp>
      <p:sp>
        <p:nvSpPr>
          <p:cNvPr id="6" name="Slide Number Placeholder 5"/>
          <p:cNvSpPr>
            <a:spLocks noGrp="1"/>
          </p:cNvSpPr>
          <p:nvPr>
            <p:ph type="sldNum" sz="quarter" idx="12"/>
          </p:nvPr>
        </p:nvSpPr>
        <p:spPr/>
        <p:txBody>
          <a:bodyPr/>
          <a:lstStyle/>
          <a:p>
            <a:fld id="{2BFD9026-E6C9-1B41-85CC-CE8EC9811BD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kumimoji="0" lang="lv-LV" sz="3600" b="1" i="0" u="none" strike="noStrike" kern="1200" cap="none" spc="0" normalizeH="0" baseline="0" noProof="0" dirty="0">
                <a:ln>
                  <a:noFill/>
                </a:ln>
                <a:solidFill>
                  <a:srgbClr val="68478D"/>
                </a:solidFill>
                <a:effectLst/>
                <a:uLnTx/>
                <a:uFillTx/>
                <a:latin typeface="+mj-lt"/>
                <a:ea typeface="+mj-ea"/>
                <a:cs typeface="+mj-cs"/>
              </a:rPr>
              <a:t>Click to edit Master title style</a:t>
            </a:r>
            <a:endParaRPr lang="en-US" dirty="0"/>
          </a:p>
        </p:txBody>
      </p:sp>
      <p:sp>
        <p:nvSpPr>
          <p:cNvPr id="3" name="Content Placeholder 2"/>
          <p:cNvSpPr>
            <a:spLocks noGrp="1"/>
          </p:cNvSpPr>
          <p:nvPr>
            <p:ph idx="1"/>
          </p:nvPr>
        </p:nvSpPr>
        <p:spPr/>
        <p:txBody>
          <a:bodyPr/>
          <a:lstStyle/>
          <a:p>
            <a:pPr lvl="0"/>
            <a:r>
              <a:rPr lang="lv-LV"/>
              <a:t>Click to edit Master text styles</a:t>
            </a:r>
          </a:p>
          <a:p>
            <a:pPr lvl="1"/>
            <a:r>
              <a:rPr lang="lv-LV"/>
              <a:t>Second level</a:t>
            </a:r>
          </a:p>
          <a:p>
            <a:pPr lvl="2"/>
            <a:r>
              <a:rPr lang="lv-LV"/>
              <a:t>Third level</a:t>
            </a:r>
          </a:p>
          <a:p>
            <a:pPr lvl="3"/>
            <a:r>
              <a:rPr lang="lv-LV"/>
              <a:t>Fourth level</a:t>
            </a:r>
          </a:p>
          <a:p>
            <a:pPr lvl="4"/>
            <a:r>
              <a:rPr lang="lv-LV"/>
              <a:t>Fifth level</a:t>
            </a:r>
            <a:endParaRPr lang="en-US"/>
          </a:p>
        </p:txBody>
      </p:sp>
      <p:sp>
        <p:nvSpPr>
          <p:cNvPr id="6" name="Slide Number Placeholder 5"/>
          <p:cNvSpPr>
            <a:spLocks noGrp="1"/>
          </p:cNvSpPr>
          <p:nvPr>
            <p:ph type="sldNum" sz="quarter" idx="12"/>
          </p:nvPr>
        </p:nvSpPr>
        <p:spPr/>
        <p:txBody>
          <a:bodyPr/>
          <a:lstStyle/>
          <a:p>
            <a:fld id="{2BFD9026-E6C9-1B41-85CC-CE8EC9811BDB}"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lv-LV" dirty="0"/>
              <a:t>Click to edit Master title style</a:t>
            </a:r>
            <a:endParaRPr lang="en-US" dirty="0"/>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v-LV"/>
              <a:t>Click to edit Master text styles</a:t>
            </a:r>
          </a:p>
        </p:txBody>
      </p:sp>
      <p:sp>
        <p:nvSpPr>
          <p:cNvPr id="6" name="Slide Number Placeholder 5"/>
          <p:cNvSpPr>
            <a:spLocks noGrp="1"/>
          </p:cNvSpPr>
          <p:nvPr>
            <p:ph type="sldNum" sz="quarter" idx="12"/>
          </p:nvPr>
        </p:nvSpPr>
        <p:spPr/>
        <p:txBody>
          <a:bodyPr/>
          <a:lstStyle/>
          <a:p>
            <a:fld id="{2BFD9026-E6C9-1B41-85CC-CE8EC9811BD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lvl1pPr>
          </a:lstStyle>
          <a:p>
            <a:r>
              <a:rPr lang="lv-LV" dirty="0"/>
              <a:t>Click to edit Master title style</a:t>
            </a:r>
            <a:endParaRPr lang="en-US" dirty="0"/>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v-LV"/>
              <a:t>Click to edit Master text styles</a:t>
            </a:r>
          </a:p>
          <a:p>
            <a:pPr lvl="1"/>
            <a:r>
              <a:rPr lang="lv-LV"/>
              <a:t>Second level</a:t>
            </a:r>
          </a:p>
          <a:p>
            <a:pPr lvl="2"/>
            <a:r>
              <a:rPr lang="lv-LV"/>
              <a:t>Third level</a:t>
            </a:r>
          </a:p>
          <a:p>
            <a:pPr lvl="3"/>
            <a:r>
              <a:rPr lang="lv-LV"/>
              <a:t>Fourth level</a:t>
            </a:r>
          </a:p>
          <a:p>
            <a:pPr lvl="4"/>
            <a:r>
              <a:rPr lang="lv-LV"/>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v-LV"/>
              <a:t>Click to edit Master text styles</a:t>
            </a:r>
          </a:p>
          <a:p>
            <a:pPr lvl="1"/>
            <a:r>
              <a:rPr lang="lv-LV"/>
              <a:t>Second level</a:t>
            </a:r>
          </a:p>
          <a:p>
            <a:pPr lvl="2"/>
            <a:r>
              <a:rPr lang="lv-LV"/>
              <a:t>Third level</a:t>
            </a:r>
          </a:p>
          <a:p>
            <a:pPr lvl="3"/>
            <a:r>
              <a:rPr lang="lv-LV"/>
              <a:t>Fourth level</a:t>
            </a:r>
          </a:p>
          <a:p>
            <a:pPr lvl="4"/>
            <a:r>
              <a:rPr lang="lv-LV"/>
              <a:t>Fifth level</a:t>
            </a:r>
            <a:endParaRPr lang="en-US"/>
          </a:p>
        </p:txBody>
      </p:sp>
      <p:sp>
        <p:nvSpPr>
          <p:cNvPr id="7" name="Slide Number Placeholder 6"/>
          <p:cNvSpPr>
            <a:spLocks noGrp="1"/>
          </p:cNvSpPr>
          <p:nvPr>
            <p:ph type="sldNum" sz="quarter" idx="12"/>
          </p:nvPr>
        </p:nvSpPr>
        <p:spPr/>
        <p:txBody>
          <a:bodyPr/>
          <a:lstStyle/>
          <a:p>
            <a:fld id="{2BFD9026-E6C9-1B41-85CC-CE8EC9811BD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marL="0" marR="0" indent="0" algn="l" defTabSz="457200" rtl="0" eaLnBrk="1" fontAlgn="auto" latinLnBrk="0" hangingPunct="1">
              <a:lnSpc>
                <a:spcPct val="100000"/>
              </a:lnSpc>
              <a:spcBef>
                <a:spcPct val="0"/>
              </a:spcBef>
              <a:spcAft>
                <a:spcPts val="0"/>
              </a:spcAft>
              <a:buClrTx/>
              <a:buSzTx/>
              <a:buFontTx/>
              <a:buNone/>
              <a:tabLst/>
              <a:defRPr sz="3600" b="1"/>
            </a:lvl1pPr>
          </a:lstStyle>
          <a:p>
            <a:r>
              <a:rPr lang="en-US" dirty="0"/>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v-LV"/>
              <a:t>Click to edit Master text styles</a:t>
            </a:r>
          </a:p>
          <a:p>
            <a:pPr lvl="1"/>
            <a:r>
              <a:rPr lang="lv-LV"/>
              <a:t>Second level</a:t>
            </a:r>
          </a:p>
          <a:p>
            <a:pPr lvl="2"/>
            <a:r>
              <a:rPr lang="lv-LV"/>
              <a:t>Third level</a:t>
            </a:r>
          </a:p>
          <a:p>
            <a:pPr lvl="3"/>
            <a:r>
              <a:rPr lang="lv-LV"/>
              <a:t>Fourth level</a:t>
            </a:r>
          </a:p>
          <a:p>
            <a:pPr lvl="4"/>
            <a:r>
              <a:rPr lang="lv-LV"/>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v-LV"/>
              <a:t>Click to edit Master text styles</a:t>
            </a:r>
          </a:p>
          <a:p>
            <a:pPr lvl="1"/>
            <a:r>
              <a:rPr lang="lv-LV"/>
              <a:t>Second level</a:t>
            </a:r>
          </a:p>
          <a:p>
            <a:pPr lvl="2"/>
            <a:r>
              <a:rPr lang="lv-LV"/>
              <a:t>Third level</a:t>
            </a:r>
          </a:p>
          <a:p>
            <a:pPr lvl="3"/>
            <a:r>
              <a:rPr lang="lv-LV"/>
              <a:t>Fourth level</a:t>
            </a:r>
          </a:p>
          <a:p>
            <a:pPr lvl="4"/>
            <a:r>
              <a:rPr lang="lv-LV"/>
              <a:t>Fifth level</a:t>
            </a:r>
            <a:endParaRPr lang="en-US"/>
          </a:p>
        </p:txBody>
      </p:sp>
      <p:sp>
        <p:nvSpPr>
          <p:cNvPr id="9" name="Slide Number Placeholder 8"/>
          <p:cNvSpPr>
            <a:spLocks noGrp="1"/>
          </p:cNvSpPr>
          <p:nvPr>
            <p:ph type="sldNum" sz="quarter" idx="12"/>
          </p:nvPr>
        </p:nvSpPr>
        <p:spPr/>
        <p:txBody>
          <a:bodyPr/>
          <a:lstStyle/>
          <a:p>
            <a:fld id="{2BFD9026-E6C9-1B41-85CC-CE8EC9811BD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lvl1pPr>
          </a:lstStyle>
          <a:p>
            <a:r>
              <a:rPr lang="lv-LV" dirty="0"/>
              <a:t>Click to edit Master title style</a:t>
            </a:r>
            <a:endParaRPr lang="en-US" dirty="0"/>
          </a:p>
        </p:txBody>
      </p:sp>
      <p:sp>
        <p:nvSpPr>
          <p:cNvPr id="5" name="Slide Number Placeholder 4"/>
          <p:cNvSpPr>
            <a:spLocks noGrp="1"/>
          </p:cNvSpPr>
          <p:nvPr>
            <p:ph type="sldNum" sz="quarter" idx="12"/>
          </p:nvPr>
        </p:nvSpPr>
        <p:spPr/>
        <p:txBody>
          <a:bodyPr/>
          <a:lstStyle/>
          <a:p>
            <a:fld id="{2BFD9026-E6C9-1B41-85CC-CE8EC9811BD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BFD9026-E6C9-1B41-85CC-CE8EC9811BD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lv-LV" dirty="0"/>
              <a:t>Click to edit Master title style</a:t>
            </a:r>
            <a:endParaRPr lang="en-US" dirty="0"/>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v-LV"/>
              <a:t>Click to edit Master text styles</a:t>
            </a:r>
          </a:p>
          <a:p>
            <a:pPr lvl="1"/>
            <a:r>
              <a:rPr lang="lv-LV"/>
              <a:t>Second level</a:t>
            </a:r>
          </a:p>
          <a:p>
            <a:pPr lvl="2"/>
            <a:r>
              <a:rPr lang="lv-LV"/>
              <a:t>Third level</a:t>
            </a:r>
          </a:p>
          <a:p>
            <a:pPr lvl="3"/>
            <a:r>
              <a:rPr lang="lv-LV"/>
              <a:t>Fourth level</a:t>
            </a:r>
          </a:p>
          <a:p>
            <a:pPr lvl="4"/>
            <a:r>
              <a:rPr lang="lv-LV"/>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v-LV"/>
              <a:t>Click to edit Master text styles</a:t>
            </a:r>
          </a:p>
        </p:txBody>
      </p:sp>
      <p:sp>
        <p:nvSpPr>
          <p:cNvPr id="7" name="Slide Number Placeholder 6"/>
          <p:cNvSpPr>
            <a:spLocks noGrp="1"/>
          </p:cNvSpPr>
          <p:nvPr>
            <p:ph type="sldNum" sz="quarter" idx="12"/>
          </p:nvPr>
        </p:nvSpPr>
        <p:spPr/>
        <p:txBody>
          <a:bodyPr/>
          <a:lstStyle/>
          <a:p>
            <a:fld id="{2BFD9026-E6C9-1B41-85CC-CE8EC9811BD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lv-LV" dirty="0"/>
              <a:t>Click to edit Master title style</a:t>
            </a:r>
            <a:endParaRPr lang="en-US" dirty="0"/>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v-LV"/>
              <a:t>Click to edit Master text styles</a:t>
            </a:r>
          </a:p>
        </p:txBody>
      </p:sp>
      <p:sp>
        <p:nvSpPr>
          <p:cNvPr id="7" name="Slide Number Placeholder 6"/>
          <p:cNvSpPr>
            <a:spLocks noGrp="1"/>
          </p:cNvSpPr>
          <p:nvPr>
            <p:ph type="sldNum" sz="quarter" idx="12"/>
          </p:nvPr>
        </p:nvSpPr>
        <p:spPr/>
        <p:txBody>
          <a:bodyPr/>
          <a:lstStyle/>
          <a:p>
            <a:fld id="{2BFD9026-E6C9-1B41-85CC-CE8EC9811BD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df"/><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3.pdf"/><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image" Target="../media/image3.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image" Target="../media/image5.pdf"/><Relationship Id="rId5" Type="http://schemas.openxmlformats.org/officeDocument/2006/relationships/slideLayout" Target="../slideLayouts/slideLayout6.xml"/><Relationship Id="rId10" Type="http://schemas.openxmlformats.org/officeDocument/2006/relationships/theme" Target="../theme/theme2.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p:nvPr userDrawn="1"/>
        </p:nvPicPr>
        <mc:AlternateContent xmlns:mc="http://schemas.openxmlformats.org/markup-compatibility/2006">
          <mc:Choice xmlns="" xmlns:mv="urn:schemas-microsoft-com:mac:vml" xmlns:ma="http://schemas.microsoft.com/office/mac/drawingml/2008/main" Requires="ma">
            <p:blipFill>
              <a:blip r:embed="rId3"/>
              <a:srcRect/>
              <a:stretch>
                <a:fillRect/>
              </a:stretch>
            </p:blipFill>
          </mc:Choice>
          <mc:Fallback>
            <p:blipFill>
              <a:blip r:embed="rId4"/>
              <a:srcRect/>
              <a:stretch>
                <a:fillRect/>
              </a:stretch>
            </p:blipFill>
          </mc:Fallback>
        </mc:AlternateContent>
        <p:spPr bwMode="auto">
          <a:xfrm>
            <a:off x="-349302" y="-1016000"/>
            <a:ext cx="9519129" cy="6667500"/>
          </a:xfrm>
          <a:prstGeom prst="rect">
            <a:avLst/>
          </a:prstGeom>
          <a:noFill/>
          <a:ln w="9525">
            <a:noFill/>
            <a:miter lim="800000"/>
            <a:headEnd/>
            <a:tailEnd/>
          </a:ln>
        </p:spPr>
      </p:pic>
      <p:pic>
        <p:nvPicPr>
          <p:cNvPr id="8" name="Picture 7"/>
          <p:cNvPicPr>
            <a:picLocks noChangeAspect="1"/>
          </p:cNvPicPr>
          <p:nvPr userDrawn="1"/>
        </p:nvPicPr>
        <mc:AlternateContent xmlns:mc="http://schemas.openxmlformats.org/markup-compatibility/2006">
          <mc:Choice xmlns="" xmlns:mv="urn:schemas-microsoft-com:mac:vml" xmlns:ma="http://schemas.microsoft.com/office/mac/drawingml/2008/main" Requires="ma">
            <p:blipFill>
              <a:blip r:embed="rId5"/>
              <a:srcRect/>
              <a:stretch>
                <a:fillRect/>
              </a:stretch>
            </p:blipFill>
          </mc:Choice>
          <mc:Fallback>
            <p:blipFill>
              <a:blip r:embed="rId6"/>
              <a:srcRect/>
              <a:stretch>
                <a:fillRect/>
              </a:stretch>
            </p:blipFill>
          </mc:Fallback>
        </mc:AlternateContent>
        <p:spPr bwMode="auto">
          <a:xfrm>
            <a:off x="-38100" y="3220011"/>
            <a:ext cx="9217560" cy="1923489"/>
          </a:xfrm>
          <a:prstGeom prst="rect">
            <a:avLst/>
          </a:prstGeom>
          <a:noFill/>
          <a:ln w="9525">
            <a:noFill/>
            <a:miter lim="800000"/>
            <a:headEnd/>
            <a:tailEnd/>
          </a:ln>
        </p:spPr>
      </p:pic>
      <p:sp>
        <p:nvSpPr>
          <p:cNvPr id="2" name="Title Placeholder 1"/>
          <p:cNvSpPr>
            <a:spLocks noGrp="1"/>
          </p:cNvSpPr>
          <p:nvPr>
            <p:ph type="title"/>
          </p:nvPr>
        </p:nvSpPr>
        <p:spPr>
          <a:xfrm>
            <a:off x="457200" y="2730500"/>
            <a:ext cx="8229600" cy="857250"/>
          </a:xfrm>
          <a:prstGeom prst="rect">
            <a:avLst/>
          </a:prstGeom>
        </p:spPr>
        <p:txBody>
          <a:bodyPr vert="horz" lIns="91440" tIns="45720" rIns="91440" bIns="45720" rtlCol="0" anchor="ctr">
            <a:normAutofit/>
          </a:bodyPr>
          <a:lstStyle/>
          <a:p>
            <a:r>
              <a:rPr lang="lv-LV" dirty="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70" r:id="rId1"/>
  </p:sldLayoutIdLst>
  <p:txStyles>
    <p:titleStyle>
      <a:lvl1pPr algn="l" defTabSz="457200" rtl="0" eaLnBrk="1" latinLnBrk="0" hangingPunct="1">
        <a:spcBef>
          <a:spcPct val="0"/>
        </a:spcBef>
        <a:buNone/>
        <a:defRPr sz="3600" b="1" kern="1200">
          <a:solidFill>
            <a:srgbClr val="68478D"/>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kumimoji="0" lang="lv-LV" sz="3600" b="1" i="0" u="none" strike="noStrike" kern="1200" cap="none" spc="0" normalizeH="0" baseline="0" noProof="0" dirty="0">
                <a:ln>
                  <a:noFill/>
                </a:ln>
                <a:solidFill>
                  <a:srgbClr val="68478D"/>
                </a:solidFill>
                <a:effectLst/>
                <a:uLnTx/>
                <a:uFillTx/>
                <a:latin typeface="+mj-lt"/>
                <a:ea typeface="+mj-ea"/>
                <a:cs typeface="+mj-cs"/>
              </a:rPr>
              <a:t>Click to edit Master title style</a:t>
            </a:r>
            <a:endParaRPr lang="en-US" dirty="0"/>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lv-LV"/>
              <a:t>Click to edit Master text styles</a:t>
            </a:r>
          </a:p>
          <a:p>
            <a:pPr lvl="1"/>
            <a:r>
              <a:rPr lang="lv-LV"/>
              <a:t>Second level</a:t>
            </a:r>
          </a:p>
          <a:p>
            <a:pPr lvl="2"/>
            <a:r>
              <a:rPr lang="lv-LV"/>
              <a:t>Third level</a:t>
            </a:r>
          </a:p>
          <a:p>
            <a:pPr lvl="3"/>
            <a:r>
              <a:rPr lang="lv-LV"/>
              <a:t>Fourth level</a:t>
            </a:r>
          </a:p>
          <a:p>
            <a:pPr lvl="4"/>
            <a:r>
              <a:rPr lang="lv-LV"/>
              <a:t>Fifth level</a:t>
            </a:r>
            <a:endParaRPr lang="en-US"/>
          </a:p>
        </p:txBody>
      </p:sp>
      <p:pic>
        <p:nvPicPr>
          <p:cNvPr id="8" name="Picture 7"/>
          <p:cNvPicPr/>
          <p:nvPr userDrawn="1"/>
        </p:nvPicPr>
        <mc:AlternateContent xmlns:mc="http://schemas.openxmlformats.org/markup-compatibility/2006">
          <mc:Choice xmlns="" xmlns:mv="urn:schemas-microsoft-com:mac:vml" xmlns:ma="http://schemas.microsoft.com/office/mac/drawingml/2008/main" Requires="ma">
            <p:blipFill>
              <a:blip r:embed="rId11"/>
              <a:srcRect/>
              <a:stretch>
                <a:fillRect/>
              </a:stretch>
            </p:blipFill>
          </mc:Choice>
          <mc:Fallback>
            <p:blipFill>
              <a:blip r:embed="rId12"/>
              <a:srcRect/>
              <a:stretch>
                <a:fillRect/>
              </a:stretch>
            </p:blipFill>
          </mc:Fallback>
        </mc:AlternateContent>
        <p:spPr bwMode="auto">
          <a:xfrm>
            <a:off x="0" y="3650447"/>
            <a:ext cx="9144000" cy="1493053"/>
          </a:xfrm>
          <a:prstGeom prst="rect">
            <a:avLst/>
          </a:prstGeom>
          <a:noFill/>
          <a:ln w="9525">
            <a:noFill/>
            <a:miter lim="800000"/>
            <a:headEnd/>
            <a:tailEnd/>
          </a:ln>
        </p:spPr>
      </p:pic>
      <p:sp>
        <p:nvSpPr>
          <p:cNvPr id="6" name="Slide Number Placeholder 5"/>
          <p:cNvSpPr>
            <a:spLocks noGrp="1"/>
          </p:cNvSpPr>
          <p:nvPr>
            <p:ph type="sldNum" sz="quarter" idx="4"/>
          </p:nvPr>
        </p:nvSpPr>
        <p:spPr>
          <a:xfrm>
            <a:off x="457200" y="4767263"/>
            <a:ext cx="1104900" cy="273844"/>
          </a:xfrm>
          <a:prstGeom prst="rect">
            <a:avLst/>
          </a:prstGeom>
        </p:spPr>
        <p:txBody>
          <a:bodyPr vert="horz" lIns="91440" tIns="45720" rIns="91440" bIns="45720" rtlCol="0" anchor="ctr"/>
          <a:lstStyle>
            <a:lvl1pPr algn="l">
              <a:defRPr sz="1200">
                <a:solidFill>
                  <a:schemeClr val="bg1"/>
                </a:solidFill>
              </a:defRPr>
            </a:lvl1pPr>
          </a:lstStyle>
          <a:p>
            <a:fld id="{2BFD9026-E6C9-1B41-85CC-CE8EC9811BD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marL="0" marR="0" indent="0" algn="l" defTabSz="457200" rtl="0" eaLnBrk="1" fontAlgn="auto" latinLnBrk="0" hangingPunct="1">
        <a:lnSpc>
          <a:spcPct val="100000"/>
        </a:lnSpc>
        <a:spcBef>
          <a:spcPct val="0"/>
        </a:spcBef>
        <a:spcAft>
          <a:spcPts val="0"/>
        </a:spcAft>
        <a:buClrTx/>
        <a:buSzTx/>
        <a:buFontTx/>
        <a:buNone/>
        <a:tabLst/>
        <a:defRPr sz="4400" kern="1200">
          <a:solidFill>
            <a:srgbClr val="68478D"/>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30500"/>
            <a:ext cx="8229600" cy="579142"/>
          </a:xfrm>
        </p:spPr>
        <p:txBody>
          <a:bodyPr>
            <a:noAutofit/>
          </a:bodyPr>
          <a:lstStyle/>
          <a:p>
            <a:pPr algn="ctr"/>
            <a:r>
              <a:rPr lang="lv-LV" sz="2500" dirty="0"/>
              <a:t>Tiešsaistes pieaugušo izglītības attīstība Latvijas reģionu </a:t>
            </a:r>
            <a:r>
              <a:rPr lang="lv-LV" sz="2500" dirty="0" err="1"/>
              <a:t>digitalizācijai</a:t>
            </a:r>
            <a:r>
              <a:rPr lang="lv-LV" sz="2500" dirty="0"/>
              <a:t> un ekonomiskajai izaugsmei, reaģējot uz COVID-19 (Nr. 1.1.1.2/VIAA/4/20/616)</a:t>
            </a:r>
            <a:endParaRPr lang="en-US" sz="2500" dirty="0"/>
          </a:p>
        </p:txBody>
      </p:sp>
      <p:sp>
        <p:nvSpPr>
          <p:cNvPr id="2" name="TextBox 1">
            <a:extLst>
              <a:ext uri="{FF2B5EF4-FFF2-40B4-BE49-F238E27FC236}">
                <a16:creationId xmlns:a16="http://schemas.microsoft.com/office/drawing/2014/main" id="{6D72D34B-B1DE-40B7-BEA9-AFEA4842C5B6}"/>
              </a:ext>
            </a:extLst>
          </p:cNvPr>
          <p:cNvSpPr txBox="1"/>
          <p:nvPr/>
        </p:nvSpPr>
        <p:spPr>
          <a:xfrm>
            <a:off x="4515356" y="3698060"/>
            <a:ext cx="4572000" cy="369332"/>
          </a:xfrm>
          <a:prstGeom prst="rect">
            <a:avLst/>
          </a:prstGeom>
          <a:noFill/>
        </p:spPr>
        <p:txBody>
          <a:bodyPr wrap="square" rtlCol="0">
            <a:spAutoFit/>
          </a:bodyPr>
          <a:lstStyle/>
          <a:p>
            <a:pPr algn="r"/>
            <a:r>
              <a:rPr lang="lv-LV" dirty="0" err="1">
                <a:solidFill>
                  <a:srgbClr val="002060"/>
                </a:solidFill>
              </a:rPr>
              <a:t>Pēcdoktorante</a:t>
            </a:r>
            <a:r>
              <a:rPr lang="lv-LV" dirty="0">
                <a:solidFill>
                  <a:srgbClr val="002060"/>
                </a:solidFill>
              </a:rPr>
              <a:t>: </a:t>
            </a:r>
            <a:r>
              <a:rPr lang="lv-LV" dirty="0" err="1">
                <a:solidFill>
                  <a:srgbClr val="002060"/>
                </a:solidFill>
              </a:rPr>
              <a:t>Dr.sc.admin</a:t>
            </a:r>
            <a:r>
              <a:rPr lang="lv-LV" dirty="0">
                <a:solidFill>
                  <a:srgbClr val="002060"/>
                </a:solidFill>
              </a:rPr>
              <a:t>. Inga Jēkabsone</a:t>
            </a:r>
          </a:p>
        </p:txBody>
      </p:sp>
      <p:pic>
        <p:nvPicPr>
          <p:cNvPr id="1026" name="Picture 2">
            <a:extLst>
              <a:ext uri="{FF2B5EF4-FFF2-40B4-BE49-F238E27FC236}">
                <a16:creationId xmlns:a16="http://schemas.microsoft.com/office/drawing/2014/main" id="{F5C0FD40-3191-4667-8C43-384C701D8A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9429" y="4288990"/>
            <a:ext cx="1708989" cy="60669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EE1BE40-28DC-48D4-9116-50C24723A7EA}"/>
              </a:ext>
            </a:extLst>
          </p:cNvPr>
          <p:cNvSpPr txBox="1"/>
          <p:nvPr/>
        </p:nvSpPr>
        <p:spPr>
          <a:xfrm>
            <a:off x="226577" y="4407669"/>
            <a:ext cx="1901628" cy="369332"/>
          </a:xfrm>
          <a:prstGeom prst="rect">
            <a:avLst/>
          </a:prstGeom>
          <a:noFill/>
        </p:spPr>
        <p:txBody>
          <a:bodyPr wrap="square" rtlCol="0">
            <a:spAutoFit/>
          </a:bodyPr>
          <a:lstStyle/>
          <a:p>
            <a:r>
              <a:rPr lang="lv-LV" dirty="0"/>
              <a:t>15.09.2021.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Saturs</a:t>
            </a:r>
            <a:endParaRPr lang="en-US" dirty="0"/>
          </a:p>
        </p:txBody>
      </p:sp>
      <p:sp>
        <p:nvSpPr>
          <p:cNvPr id="3" name="Content Placeholder 2"/>
          <p:cNvSpPr>
            <a:spLocks noGrp="1"/>
          </p:cNvSpPr>
          <p:nvPr>
            <p:ph idx="1"/>
          </p:nvPr>
        </p:nvSpPr>
        <p:spPr/>
        <p:txBody>
          <a:bodyPr/>
          <a:lstStyle/>
          <a:p>
            <a:r>
              <a:rPr lang="lv-LV" dirty="0"/>
              <a:t>Pamatinformācija par projektu un tā īstenošanas progresu</a:t>
            </a:r>
          </a:p>
          <a:p>
            <a:r>
              <a:rPr lang="lv-LV" dirty="0"/>
              <a:t>Diskusija par projekta turpmāko īstenošanu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BAF7F-1399-47B2-AED3-7767D8B7A60F}"/>
              </a:ext>
            </a:extLst>
          </p:cNvPr>
          <p:cNvSpPr>
            <a:spLocks noGrp="1"/>
          </p:cNvSpPr>
          <p:nvPr>
            <p:ph type="title"/>
          </p:nvPr>
        </p:nvSpPr>
        <p:spPr/>
        <p:txBody>
          <a:bodyPr/>
          <a:lstStyle/>
          <a:p>
            <a:r>
              <a:rPr lang="lv-LV" dirty="0"/>
              <a:t>Pamatinformācija par projektu</a:t>
            </a:r>
          </a:p>
        </p:txBody>
      </p:sp>
      <p:sp>
        <p:nvSpPr>
          <p:cNvPr id="9" name="TextBox 8">
            <a:extLst>
              <a:ext uri="{FF2B5EF4-FFF2-40B4-BE49-F238E27FC236}">
                <a16:creationId xmlns:a16="http://schemas.microsoft.com/office/drawing/2014/main" id="{23554D23-74C1-4457-81F4-21768C89817F}"/>
              </a:ext>
            </a:extLst>
          </p:cNvPr>
          <p:cNvSpPr txBox="1"/>
          <p:nvPr/>
        </p:nvSpPr>
        <p:spPr>
          <a:xfrm>
            <a:off x="457200" y="1218516"/>
            <a:ext cx="8581604" cy="2358915"/>
          </a:xfrm>
          <a:prstGeom prst="rect">
            <a:avLst/>
          </a:prstGeom>
          <a:noFill/>
        </p:spPr>
        <p:txBody>
          <a:bodyPr wrap="square">
            <a:spAutoFit/>
          </a:bodyPr>
          <a:lstStyle/>
          <a:p>
            <a:pPr marL="0" indent="0" algn="just">
              <a:lnSpc>
                <a:spcPct val="107000"/>
              </a:lnSpc>
              <a:spcAft>
                <a:spcPts val="800"/>
              </a:spcAft>
              <a:buNone/>
            </a:pPr>
            <a:r>
              <a:rPr lang="lv-LV" sz="1800" b="1" dirty="0">
                <a:solidFill>
                  <a:srgbClr val="333333"/>
                </a:solidFill>
                <a:effectLst/>
                <a:ea typeface="Calibri" panose="020F0502020204030204" pitchFamily="34" charset="0"/>
                <a:cs typeface="Times New Roman" panose="02020603050405020304" pitchFamily="18" charset="0"/>
              </a:rPr>
              <a:t>Pētniecības pieteikuma mērķis:</a:t>
            </a:r>
            <a:r>
              <a:rPr lang="lv-LV" sz="1800" dirty="0">
                <a:solidFill>
                  <a:srgbClr val="333333"/>
                </a:solidFill>
                <a:effectLst/>
                <a:ea typeface="Calibri" panose="020F0502020204030204" pitchFamily="34" charset="0"/>
                <a:cs typeface="Times New Roman" panose="02020603050405020304" pitchFamily="18" charset="0"/>
              </a:rPr>
              <a:t> analizēt COVID-19 un citu ārkārtas situāciju ietekmi uz pieaugušo izglītību Latvijā, lai sniegtu rekomendācijas izglītības iestādēm, kas piedāvā pieaugušo apmācību tiešsaistē, tādējādi veicinot Latvijas reģionu </a:t>
            </a:r>
            <a:r>
              <a:rPr lang="lv-LV" sz="1800" dirty="0" err="1">
                <a:solidFill>
                  <a:srgbClr val="333333"/>
                </a:solidFill>
                <a:effectLst/>
                <a:ea typeface="Calibri" panose="020F0502020204030204" pitchFamily="34" charset="0"/>
                <a:cs typeface="Times New Roman" panose="02020603050405020304" pitchFamily="18" charset="0"/>
              </a:rPr>
              <a:t>digitalizāciju</a:t>
            </a:r>
            <a:r>
              <a:rPr lang="lv-LV" sz="1800" dirty="0">
                <a:solidFill>
                  <a:srgbClr val="333333"/>
                </a:solidFill>
                <a:effectLst/>
                <a:ea typeface="Calibri" panose="020F0502020204030204" pitchFamily="34" charset="0"/>
                <a:cs typeface="Times New Roman" panose="02020603050405020304" pitchFamily="18" charset="0"/>
              </a:rPr>
              <a:t> un ekonomisko izaugsmi</a:t>
            </a:r>
          </a:p>
          <a:p>
            <a:pPr marL="0" indent="0" algn="just">
              <a:lnSpc>
                <a:spcPct val="107000"/>
              </a:lnSpc>
              <a:spcAft>
                <a:spcPts val="800"/>
              </a:spcAft>
              <a:buNone/>
            </a:pPr>
            <a:r>
              <a:rPr lang="lv-LV" sz="1800" b="1" dirty="0">
                <a:solidFill>
                  <a:srgbClr val="333333"/>
                </a:solidFill>
                <a:effectLst/>
                <a:ea typeface="Calibri" panose="020F0502020204030204" pitchFamily="34" charset="0"/>
                <a:cs typeface="Times New Roman" panose="02020603050405020304" pitchFamily="18" charset="0"/>
              </a:rPr>
              <a:t>Īstenošanas laiks:</a:t>
            </a:r>
            <a:r>
              <a:rPr lang="lv-LV" sz="1800" dirty="0">
                <a:solidFill>
                  <a:srgbClr val="333333"/>
                </a:solidFill>
                <a:effectLst/>
                <a:ea typeface="Calibri" panose="020F0502020204030204" pitchFamily="34" charset="0"/>
                <a:cs typeface="Times New Roman" panose="02020603050405020304" pitchFamily="18" charset="0"/>
              </a:rPr>
              <a:t> 01.01.2021. - 30.06.2023. (30 mēneši) </a:t>
            </a:r>
            <a:endParaRPr lang="lv-LV" sz="1800" dirty="0">
              <a:effectLst/>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lv-LV" sz="1800" b="1" dirty="0">
                <a:solidFill>
                  <a:srgbClr val="333333"/>
                </a:solidFill>
                <a:effectLst/>
                <a:ea typeface="Calibri" panose="020F0502020204030204" pitchFamily="34" charset="0"/>
                <a:cs typeface="Times New Roman" panose="02020603050405020304" pitchFamily="18" charset="0"/>
              </a:rPr>
              <a:t>Finansējums:</a:t>
            </a:r>
            <a:r>
              <a:rPr lang="lv-LV" sz="1800" dirty="0">
                <a:solidFill>
                  <a:srgbClr val="333333"/>
                </a:solidFill>
                <a:effectLst/>
                <a:ea typeface="Calibri" panose="020F0502020204030204" pitchFamily="34" charset="0"/>
                <a:cs typeface="Times New Roman" panose="02020603050405020304" pitchFamily="18" charset="0"/>
              </a:rPr>
              <a:t> kopējās izmaksas: 111 505,00 EUR (ERAF finansējums: 88 961,50 EUR; privātais finansējums: 22 543,50 EUR)</a:t>
            </a:r>
            <a:endParaRPr lang="lv-LV" sz="18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276857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1CC68-29B6-48B4-95A0-E1B88BBFBAB1}"/>
              </a:ext>
            </a:extLst>
          </p:cNvPr>
          <p:cNvSpPr>
            <a:spLocks noGrp="1"/>
          </p:cNvSpPr>
          <p:nvPr>
            <p:ph type="title"/>
          </p:nvPr>
        </p:nvSpPr>
        <p:spPr/>
        <p:txBody>
          <a:bodyPr/>
          <a:lstStyle/>
          <a:p>
            <a:r>
              <a:rPr lang="lv-LV" dirty="0"/>
              <a:t>Pamatinformācija par projektu</a:t>
            </a:r>
          </a:p>
        </p:txBody>
      </p:sp>
      <p:sp>
        <p:nvSpPr>
          <p:cNvPr id="4" name="Content Placeholder 2">
            <a:extLst>
              <a:ext uri="{FF2B5EF4-FFF2-40B4-BE49-F238E27FC236}">
                <a16:creationId xmlns:a16="http://schemas.microsoft.com/office/drawing/2014/main" id="{5F1C0311-A2A0-4C3F-A2C3-8AEAC3C4CC8D}"/>
              </a:ext>
            </a:extLst>
          </p:cNvPr>
          <p:cNvSpPr txBox="1">
            <a:spLocks/>
          </p:cNvSpPr>
          <p:nvPr/>
        </p:nvSpPr>
        <p:spPr>
          <a:xfrm>
            <a:off x="441016" y="982537"/>
            <a:ext cx="3758751" cy="3399346"/>
          </a:xfrm>
          <a:prstGeom prst="rect">
            <a:avLst/>
          </a:prstGeom>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fontScale="85000"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lnSpc>
                <a:spcPct val="107000"/>
              </a:lnSpc>
              <a:spcAft>
                <a:spcPts val="800"/>
              </a:spcAft>
              <a:buFont typeface="Arial"/>
              <a:buNone/>
            </a:pPr>
            <a:r>
              <a:rPr lang="lv-LV" sz="1800" b="1" dirty="0">
                <a:solidFill>
                  <a:srgbClr val="333333"/>
                </a:solidFill>
                <a:ea typeface="Calibri" panose="020F0502020204030204" pitchFamily="34" charset="0"/>
                <a:cs typeface="Times New Roman" panose="02020603050405020304" pitchFamily="18" charset="0"/>
              </a:rPr>
              <a:t>Galvenās darbības: </a:t>
            </a:r>
            <a:endParaRPr lang="lv-LV" sz="1800" dirty="0">
              <a:ea typeface="Calibri" panose="020F0502020204030204" pitchFamily="34" charset="0"/>
              <a:cs typeface="Times New Roman" panose="02020603050405020304" pitchFamily="18" charset="0"/>
            </a:endParaRPr>
          </a:p>
          <a:p>
            <a:pPr marL="0" indent="0" algn="just">
              <a:lnSpc>
                <a:spcPct val="107000"/>
              </a:lnSpc>
              <a:spcAft>
                <a:spcPts val="800"/>
              </a:spcAft>
              <a:buFont typeface="Arial"/>
              <a:buNone/>
            </a:pPr>
            <a:r>
              <a:rPr lang="lv-LV" sz="1800" b="1" dirty="0">
                <a:solidFill>
                  <a:srgbClr val="00B050"/>
                </a:solidFill>
                <a:ea typeface="Calibri" panose="020F0502020204030204" pitchFamily="34" charset="0"/>
                <a:cs typeface="Times New Roman" panose="02020603050405020304" pitchFamily="18" charset="0"/>
              </a:rPr>
              <a:t>1. Esošā stāvokļa un jaunāko sasniegumu izpēte pieaugušo izglītības sektorā, t.sk. tiešsaistes pieaugušo izglītības sektorā</a:t>
            </a:r>
          </a:p>
          <a:p>
            <a:pPr marL="0" indent="0" algn="just">
              <a:lnSpc>
                <a:spcPct val="107000"/>
              </a:lnSpc>
              <a:spcAft>
                <a:spcPts val="800"/>
              </a:spcAft>
              <a:buFont typeface="Arial"/>
              <a:buNone/>
            </a:pPr>
            <a:r>
              <a:rPr lang="lv-LV" sz="1800" b="1" dirty="0">
                <a:solidFill>
                  <a:srgbClr val="00B050"/>
                </a:solidFill>
                <a:ea typeface="Calibri" panose="020F0502020204030204" pitchFamily="34" charset="0"/>
                <a:cs typeface="Times New Roman" panose="02020603050405020304" pitchFamily="18" charset="0"/>
              </a:rPr>
              <a:t>2. COVID-19 un citu iespējamo ārkārtas situāciju ietekmes izpēte uz pieaugušo izglītības sektoru Latvijā</a:t>
            </a:r>
          </a:p>
          <a:p>
            <a:pPr marL="0" indent="0" algn="just">
              <a:lnSpc>
                <a:spcPct val="107000"/>
              </a:lnSpc>
              <a:spcAft>
                <a:spcPts val="800"/>
              </a:spcAft>
              <a:buFont typeface="Arial"/>
              <a:buNone/>
            </a:pPr>
            <a:r>
              <a:rPr lang="lv-LV" sz="1800" dirty="0">
                <a:solidFill>
                  <a:srgbClr val="333333"/>
                </a:solidFill>
                <a:ea typeface="Calibri" panose="020F0502020204030204" pitchFamily="34" charset="0"/>
                <a:cs typeface="Times New Roman" panose="02020603050405020304" pitchFamily="18" charset="0"/>
              </a:rPr>
              <a:t>3. Modeļa un rekomendāciju izstrāde tiešsaistes pieaugušo izglītības sektoram Latvijā</a:t>
            </a:r>
            <a:endParaRPr lang="lv-LV" sz="1800" dirty="0">
              <a:ea typeface="Calibri" panose="020F0502020204030204" pitchFamily="34" charset="0"/>
              <a:cs typeface="Times New Roman" panose="02020603050405020304" pitchFamily="18" charset="0"/>
            </a:endParaRPr>
          </a:p>
          <a:p>
            <a:pPr marL="0" indent="0" algn="just">
              <a:lnSpc>
                <a:spcPct val="107000"/>
              </a:lnSpc>
              <a:spcAft>
                <a:spcPts val="800"/>
              </a:spcAft>
              <a:buFont typeface="Arial"/>
              <a:buNone/>
            </a:pPr>
            <a:r>
              <a:rPr lang="lv-LV" sz="1800" dirty="0">
                <a:solidFill>
                  <a:srgbClr val="333333"/>
                </a:solidFill>
                <a:ea typeface="Calibri" panose="020F0502020204030204" pitchFamily="34" charset="0"/>
                <a:cs typeface="Times New Roman" panose="02020603050405020304" pitchFamily="18" charset="0"/>
              </a:rPr>
              <a:t>4. Sabiedrības iesaistīšana pētniecības rezultātu komunikācijai un izplatībai</a:t>
            </a:r>
            <a:endParaRPr lang="lv-LV" sz="1800" dirty="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635EC01A-E2E6-4E41-B762-A4F1626B5C72}"/>
              </a:ext>
            </a:extLst>
          </p:cNvPr>
          <p:cNvSpPr txBox="1"/>
          <p:nvPr/>
        </p:nvSpPr>
        <p:spPr>
          <a:xfrm>
            <a:off x="4470850" y="966124"/>
            <a:ext cx="3944867" cy="3394840"/>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just">
              <a:lnSpc>
                <a:spcPct val="107000"/>
              </a:lnSpc>
              <a:spcAft>
                <a:spcPts val="800"/>
              </a:spcAft>
            </a:pPr>
            <a:r>
              <a:rPr lang="lv-LV" sz="1500" b="1" dirty="0">
                <a:solidFill>
                  <a:srgbClr val="333333"/>
                </a:solidFill>
                <a:effectLst/>
                <a:ea typeface="Calibri" panose="020F0502020204030204" pitchFamily="34" charset="0"/>
                <a:cs typeface="Times New Roman" panose="02020603050405020304" pitchFamily="18" charset="0"/>
              </a:rPr>
              <a:t>Galvenie plānotie rezultāti:</a:t>
            </a:r>
            <a:r>
              <a:rPr lang="lv-LV" sz="1500" dirty="0">
                <a:solidFill>
                  <a:srgbClr val="333333"/>
                </a:solidFill>
                <a:effectLst/>
                <a:ea typeface="Calibri" panose="020F0502020204030204" pitchFamily="34" charset="0"/>
                <a:cs typeface="Times New Roman" panose="02020603050405020304" pitchFamily="18" charset="0"/>
              </a:rPr>
              <a:t> </a:t>
            </a:r>
            <a:endParaRPr lang="lv-LV" sz="1500" dirty="0">
              <a:effectLst/>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lv-LV" sz="1500" dirty="0">
                <a:solidFill>
                  <a:srgbClr val="00B050"/>
                </a:solidFill>
                <a:ea typeface="Calibri" panose="020F0502020204030204" pitchFamily="34" charset="0"/>
                <a:cs typeface="Times New Roman" panose="02020603050405020304" pitchFamily="18" charset="0"/>
              </a:rPr>
              <a:t>4</a:t>
            </a:r>
            <a:r>
              <a:rPr lang="lv-LV" sz="1500" dirty="0">
                <a:solidFill>
                  <a:srgbClr val="00B050"/>
                </a:solidFill>
                <a:effectLst/>
                <a:ea typeface="Calibri" panose="020F0502020204030204" pitchFamily="34" charset="0"/>
                <a:cs typeface="Times New Roman" panose="02020603050405020304" pitchFamily="18" charset="0"/>
              </a:rPr>
              <a:t> zinātniskās publikācijas</a:t>
            </a:r>
          </a:p>
          <a:p>
            <a:pPr marL="342900" lvl="0" indent="-342900" algn="just">
              <a:lnSpc>
                <a:spcPct val="107000"/>
              </a:lnSpc>
              <a:buFont typeface="Symbol" panose="05050102010706020507" pitchFamily="18" charset="2"/>
              <a:buChar char=""/>
            </a:pPr>
            <a:r>
              <a:rPr lang="lv-LV" sz="1500" dirty="0">
                <a:solidFill>
                  <a:srgbClr val="333333"/>
                </a:solidFill>
                <a:effectLst/>
                <a:ea typeface="Calibri" panose="020F0502020204030204" pitchFamily="34" charset="0"/>
                <a:cs typeface="Times New Roman" panose="02020603050405020304" pitchFamily="18" charset="0"/>
              </a:rPr>
              <a:t>zinātniskais ziņojums ar rekomendācijām tiešsaistes pieaugušo izglītības sektora attīstībai </a:t>
            </a:r>
            <a:endParaRPr lang="lv-LV" sz="1500" dirty="0">
              <a:effectLst/>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lv-LV" sz="1500" dirty="0">
                <a:solidFill>
                  <a:srgbClr val="333333"/>
                </a:solidFill>
                <a:effectLst/>
                <a:ea typeface="Calibri" panose="020F0502020204030204" pitchFamily="34" charset="0"/>
                <a:cs typeface="Times New Roman" panose="02020603050405020304" pitchFamily="18" charset="0"/>
              </a:rPr>
              <a:t>politikas ziņojums ar rekomendācijām tiešsaistes pieaugušo izglītības sektora attīstībai </a:t>
            </a:r>
            <a:endParaRPr lang="lv-LV" sz="1500" dirty="0">
              <a:effectLst/>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lv-LV" sz="1500" dirty="0">
                <a:solidFill>
                  <a:srgbClr val="333333"/>
                </a:solidFill>
                <a:effectLst/>
                <a:ea typeface="Calibri" panose="020F0502020204030204" pitchFamily="34" charset="0"/>
                <a:cs typeface="Times New Roman" panose="02020603050405020304" pitchFamily="18" charset="0"/>
              </a:rPr>
              <a:t>3 organizēti semināri izglītības iestādēm tiešsaistes pieaugušo izglītības veicināšanai </a:t>
            </a:r>
            <a:endParaRPr lang="lv-LV" sz="1500" dirty="0">
              <a:effectLst/>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lv-LV" sz="1500" dirty="0">
                <a:solidFill>
                  <a:srgbClr val="333333"/>
                </a:solidFill>
                <a:effectLst/>
                <a:ea typeface="Calibri" panose="020F0502020204030204" pitchFamily="34" charset="0"/>
                <a:cs typeface="Times New Roman" panose="02020603050405020304" pitchFamily="18" charset="0"/>
              </a:rPr>
              <a:t>mācību metodoloģijas materiālu sagatavošana izglītības iestādēm tiešsaistes pieaugušo izglītības veicināšanai </a:t>
            </a:r>
            <a:endParaRPr lang="lv-LV" sz="15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46429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55F5E-9CA8-42F7-AB7A-54FF8B1DBDB5}"/>
              </a:ext>
            </a:extLst>
          </p:cNvPr>
          <p:cNvSpPr>
            <a:spLocks noGrp="1"/>
          </p:cNvSpPr>
          <p:nvPr>
            <p:ph type="title"/>
          </p:nvPr>
        </p:nvSpPr>
        <p:spPr/>
        <p:txBody>
          <a:bodyPr/>
          <a:lstStyle/>
          <a:p>
            <a:r>
              <a:rPr lang="lv-LV" dirty="0"/>
              <a:t>Projekta saturiskās aktivitātes</a:t>
            </a:r>
          </a:p>
        </p:txBody>
      </p:sp>
      <p:sp>
        <p:nvSpPr>
          <p:cNvPr id="3" name="Content Placeholder 2">
            <a:extLst>
              <a:ext uri="{FF2B5EF4-FFF2-40B4-BE49-F238E27FC236}">
                <a16:creationId xmlns:a16="http://schemas.microsoft.com/office/drawing/2014/main" id="{28345A09-2688-48A6-82C7-87A603CF64AC}"/>
              </a:ext>
            </a:extLst>
          </p:cNvPr>
          <p:cNvSpPr>
            <a:spLocks noGrp="1"/>
          </p:cNvSpPr>
          <p:nvPr>
            <p:ph idx="1"/>
          </p:nvPr>
        </p:nvSpPr>
        <p:spPr>
          <a:xfrm>
            <a:off x="457200" y="1200151"/>
            <a:ext cx="7270694" cy="2481725"/>
          </a:xfrm>
        </p:spPr>
        <p:txBody>
          <a:bodyPr>
            <a:normAutofit/>
          </a:bodyPr>
          <a:lstStyle/>
          <a:p>
            <a:pPr marL="0" indent="0">
              <a:buNone/>
            </a:pPr>
            <a:r>
              <a:rPr lang="lv-LV" sz="2400" dirty="0"/>
              <a:t>1. Esošā stāvokļa un jaunāko sasniegumu izpēte pieaugušo izglītības sektorā </a:t>
            </a:r>
          </a:p>
          <a:p>
            <a:pPr marL="0" indent="0">
              <a:buNone/>
            </a:pPr>
            <a:endParaRPr lang="lv-LV" sz="2400" dirty="0"/>
          </a:p>
          <a:p>
            <a:pPr marL="0" indent="0">
              <a:buNone/>
            </a:pPr>
            <a:endParaRPr lang="lv-LV" sz="2400" dirty="0"/>
          </a:p>
          <a:p>
            <a:pPr marL="0" indent="0">
              <a:buNone/>
            </a:pPr>
            <a:r>
              <a:rPr lang="lv-LV" sz="2400" dirty="0"/>
              <a:t>1 publikācija + 2 mobilitātes uz Somiju un Poliju</a:t>
            </a:r>
          </a:p>
          <a:p>
            <a:pPr marL="0" indent="0">
              <a:buNone/>
            </a:pPr>
            <a:r>
              <a:rPr lang="lv-LV" sz="1500" i="1" dirty="0" err="1"/>
              <a:t>Case</a:t>
            </a:r>
            <a:r>
              <a:rPr lang="lv-LV" sz="1500" i="1" dirty="0"/>
              <a:t> </a:t>
            </a:r>
            <a:r>
              <a:rPr lang="lv-LV" sz="1500" i="1" dirty="0" err="1"/>
              <a:t>studies</a:t>
            </a:r>
            <a:r>
              <a:rPr lang="lv-LV" sz="1500" dirty="0"/>
              <a:t>: Esošo dokumentu izpēte + intervijas ar PL un FI pārstāvjiem</a:t>
            </a:r>
          </a:p>
        </p:txBody>
      </p:sp>
      <p:sp>
        <p:nvSpPr>
          <p:cNvPr id="4" name="TextBox 3">
            <a:extLst>
              <a:ext uri="{FF2B5EF4-FFF2-40B4-BE49-F238E27FC236}">
                <a16:creationId xmlns:a16="http://schemas.microsoft.com/office/drawing/2014/main" id="{FBB6E36B-AC44-4B44-9206-8A06D2CECE6E}"/>
              </a:ext>
            </a:extLst>
          </p:cNvPr>
          <p:cNvSpPr txBox="1"/>
          <p:nvPr/>
        </p:nvSpPr>
        <p:spPr>
          <a:xfrm>
            <a:off x="7671250" y="1288084"/>
            <a:ext cx="1213805" cy="36933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lv-LV" dirty="0"/>
              <a:t>2021.gads</a:t>
            </a:r>
          </a:p>
        </p:txBody>
      </p:sp>
      <p:sp>
        <p:nvSpPr>
          <p:cNvPr id="6" name="TextBox 5">
            <a:extLst>
              <a:ext uri="{FF2B5EF4-FFF2-40B4-BE49-F238E27FC236}">
                <a16:creationId xmlns:a16="http://schemas.microsoft.com/office/drawing/2014/main" id="{0D6D7768-65C1-4BF1-B4AD-8845D7A89003}"/>
              </a:ext>
            </a:extLst>
          </p:cNvPr>
          <p:cNvSpPr txBox="1"/>
          <p:nvPr/>
        </p:nvSpPr>
        <p:spPr>
          <a:xfrm>
            <a:off x="534074" y="2091548"/>
            <a:ext cx="8456178" cy="784830"/>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lv-LV" sz="1500" b="0" i="0" dirty="0">
                <a:solidFill>
                  <a:srgbClr val="333333"/>
                </a:solidFill>
                <a:effectLst/>
                <a:latin typeface="+mj-lt"/>
              </a:rPr>
              <a:t>Šīs aktivitātes mērķis ir analizēt pieaugušo izglītības nozares sektoru Latvijā, ieskaitot tiešsaistes pieaugušo izglītības sektoru. Tāpat šīs aktivitātes ietvaros tiks analizēta Somijas un Polijas izglītības iestāžu labā prakse un pieredze pieaugušo izglītības nodrošināšanā. </a:t>
            </a:r>
            <a:endParaRPr lang="lv-LV" sz="1500" dirty="0">
              <a:latin typeface="+mj-lt"/>
            </a:endParaRPr>
          </a:p>
        </p:txBody>
      </p:sp>
      <p:sp>
        <p:nvSpPr>
          <p:cNvPr id="5" name="TextBox 4">
            <a:extLst>
              <a:ext uri="{FF2B5EF4-FFF2-40B4-BE49-F238E27FC236}">
                <a16:creationId xmlns:a16="http://schemas.microsoft.com/office/drawing/2014/main" id="{3A6D8421-DC89-4548-AE64-9C0CA14D6E87}"/>
              </a:ext>
            </a:extLst>
          </p:cNvPr>
          <p:cNvSpPr txBox="1"/>
          <p:nvPr/>
        </p:nvSpPr>
        <p:spPr>
          <a:xfrm>
            <a:off x="457200" y="3730428"/>
            <a:ext cx="8456178" cy="553998"/>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lv-LV" sz="1500" b="1" dirty="0">
                <a:latin typeface="Calibri (Body)"/>
              </a:rPr>
              <a:t>Izpilde: </a:t>
            </a:r>
            <a:r>
              <a:rPr lang="lv-LV" sz="1500" dirty="0">
                <a:latin typeface="Calibri (Body)"/>
              </a:rPr>
              <a:t>pieņemta publikācija par Latvijas pieaugušo izglītības sektoru. Ir uzsāktas sarunas ar ārvalstu partneriem par labo praksi, bet Covid-19 ierobežojumu dēļ mobilitāte ir pārcelta uz vēlāku laiku.  </a:t>
            </a:r>
          </a:p>
        </p:txBody>
      </p:sp>
    </p:spTree>
    <p:extLst>
      <p:ext uri="{BB962C8B-B14F-4D97-AF65-F5344CB8AC3E}">
        <p14:creationId xmlns:p14="http://schemas.microsoft.com/office/powerpoint/2010/main" val="169073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F38FB-F0B7-45B7-95AC-E8913C19518D}"/>
              </a:ext>
            </a:extLst>
          </p:cNvPr>
          <p:cNvSpPr>
            <a:spLocks noGrp="1"/>
          </p:cNvSpPr>
          <p:nvPr>
            <p:ph type="title"/>
          </p:nvPr>
        </p:nvSpPr>
        <p:spPr/>
        <p:txBody>
          <a:bodyPr/>
          <a:lstStyle/>
          <a:p>
            <a:r>
              <a:rPr lang="lv-LV" dirty="0"/>
              <a:t>Projekta saturiskās aktivitātes</a:t>
            </a:r>
          </a:p>
        </p:txBody>
      </p:sp>
      <p:sp>
        <p:nvSpPr>
          <p:cNvPr id="3" name="Content Placeholder 2">
            <a:extLst>
              <a:ext uri="{FF2B5EF4-FFF2-40B4-BE49-F238E27FC236}">
                <a16:creationId xmlns:a16="http://schemas.microsoft.com/office/drawing/2014/main" id="{8137DB69-C62F-472F-9AC7-8E04BB5246CC}"/>
              </a:ext>
            </a:extLst>
          </p:cNvPr>
          <p:cNvSpPr>
            <a:spLocks noGrp="1"/>
          </p:cNvSpPr>
          <p:nvPr>
            <p:ph idx="1"/>
          </p:nvPr>
        </p:nvSpPr>
        <p:spPr>
          <a:xfrm>
            <a:off x="457200" y="1063228"/>
            <a:ext cx="7278786" cy="3986201"/>
          </a:xfrm>
        </p:spPr>
        <p:txBody>
          <a:bodyPr>
            <a:normAutofit/>
          </a:bodyPr>
          <a:lstStyle/>
          <a:p>
            <a:pPr marL="0" indent="0">
              <a:buNone/>
            </a:pPr>
            <a:r>
              <a:rPr lang="lv-LV" sz="2000" dirty="0"/>
              <a:t>2. COVID-19 ietekmes izpēte uz pieaugušo izglītības sektoru Latvijā</a:t>
            </a:r>
          </a:p>
          <a:p>
            <a:pPr marL="0" indent="0">
              <a:buNone/>
            </a:pPr>
            <a:endParaRPr lang="lv-LV" sz="2000" dirty="0"/>
          </a:p>
          <a:p>
            <a:pPr marL="0" indent="0">
              <a:buNone/>
            </a:pPr>
            <a:endParaRPr lang="lv-LV" sz="2000" dirty="0"/>
          </a:p>
          <a:p>
            <a:pPr marL="0" indent="0">
              <a:buNone/>
            </a:pPr>
            <a:endParaRPr lang="lv-LV" sz="2000" dirty="0"/>
          </a:p>
          <a:p>
            <a:pPr marL="0" indent="0">
              <a:buNone/>
            </a:pPr>
            <a:endParaRPr lang="lv-LV" sz="2000" dirty="0"/>
          </a:p>
          <a:p>
            <a:pPr marL="0" indent="0">
              <a:spcBef>
                <a:spcPts val="0"/>
              </a:spcBef>
              <a:buNone/>
            </a:pPr>
            <a:r>
              <a:rPr lang="lv-LV" sz="2000" dirty="0"/>
              <a:t>1 publikācija </a:t>
            </a:r>
          </a:p>
          <a:p>
            <a:pPr marL="0" indent="0">
              <a:spcBef>
                <a:spcPts val="0"/>
              </a:spcBef>
              <a:buNone/>
            </a:pPr>
            <a:r>
              <a:rPr lang="lv-LV" sz="2000" dirty="0"/>
              <a:t>Pieaugušo izglītības iestāžu aptauja &amp; Ekspertu intervijas </a:t>
            </a:r>
          </a:p>
        </p:txBody>
      </p:sp>
      <p:sp>
        <p:nvSpPr>
          <p:cNvPr id="4" name="TextBox 3">
            <a:extLst>
              <a:ext uri="{FF2B5EF4-FFF2-40B4-BE49-F238E27FC236}">
                <a16:creationId xmlns:a16="http://schemas.microsoft.com/office/drawing/2014/main" id="{23146680-2341-4FD1-A6C5-D34258EF0D28}"/>
              </a:ext>
            </a:extLst>
          </p:cNvPr>
          <p:cNvSpPr txBox="1"/>
          <p:nvPr/>
        </p:nvSpPr>
        <p:spPr>
          <a:xfrm>
            <a:off x="7735986" y="968393"/>
            <a:ext cx="1213805" cy="36933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lv-LV"/>
              <a:t>2022.gads</a:t>
            </a:r>
            <a:endParaRPr lang="lv-LV" dirty="0"/>
          </a:p>
        </p:txBody>
      </p:sp>
      <p:sp>
        <p:nvSpPr>
          <p:cNvPr id="6" name="TextBox 5">
            <a:extLst>
              <a:ext uri="{FF2B5EF4-FFF2-40B4-BE49-F238E27FC236}">
                <a16:creationId xmlns:a16="http://schemas.microsoft.com/office/drawing/2014/main" id="{D48AF1E3-D44C-467A-8C1A-3DCFFD0AB471}"/>
              </a:ext>
            </a:extLst>
          </p:cNvPr>
          <p:cNvSpPr txBox="1"/>
          <p:nvPr/>
        </p:nvSpPr>
        <p:spPr>
          <a:xfrm>
            <a:off x="457201" y="1624460"/>
            <a:ext cx="8492590" cy="1246495"/>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lv-LV" sz="1500" b="0" i="0" dirty="0">
                <a:solidFill>
                  <a:srgbClr val="333333"/>
                </a:solidFill>
                <a:effectLst/>
              </a:rPr>
              <a:t>Šīs aktivitātes mērķis ir analizēt COVID-19 ietekmi uz pieaugušo izglītību Latvijā, veicot aptauju un ekspertu intervijas. Plānots organizēt aptauju, kuras mērķa auditorija ir izglītības iestādes, kas nodrošina pieaugušo izglītības programmas, kas kalpo ekonomikas vajadzībām. Aptaujas mērķis būs izpētīt pandēmijas ietekmi uz pieaugušo izglītības nozari. Savukārt ekspertu aptaujas mērķis būs analizēt pandēmijas sekas pieaugušo izglītības nozares tālākai attīstībai, veicinot Latvijas reģionu </a:t>
            </a:r>
            <a:r>
              <a:rPr lang="lv-LV" sz="1500" b="0" i="0" dirty="0" err="1">
                <a:solidFill>
                  <a:srgbClr val="333333"/>
                </a:solidFill>
                <a:effectLst/>
              </a:rPr>
              <a:t>digitalizāciju</a:t>
            </a:r>
            <a:r>
              <a:rPr lang="lv-LV" sz="1500" b="0" i="0" dirty="0">
                <a:solidFill>
                  <a:srgbClr val="333333"/>
                </a:solidFill>
                <a:effectLst/>
              </a:rPr>
              <a:t> un ekonomisko izaugsmi.</a:t>
            </a:r>
            <a:endParaRPr lang="lv-LV" sz="1500" dirty="0"/>
          </a:p>
        </p:txBody>
      </p:sp>
      <p:sp>
        <p:nvSpPr>
          <p:cNvPr id="7" name="TextBox 6">
            <a:extLst>
              <a:ext uri="{FF2B5EF4-FFF2-40B4-BE49-F238E27FC236}">
                <a16:creationId xmlns:a16="http://schemas.microsoft.com/office/drawing/2014/main" id="{AE55E625-DEDD-42A5-BD30-8069B896E63C}"/>
              </a:ext>
            </a:extLst>
          </p:cNvPr>
          <p:cNvSpPr txBox="1"/>
          <p:nvPr/>
        </p:nvSpPr>
        <p:spPr>
          <a:xfrm>
            <a:off x="457200" y="3730428"/>
            <a:ext cx="8456178" cy="553998"/>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lv-LV" sz="1500" b="1" dirty="0">
                <a:latin typeface="Calibri (Body)"/>
              </a:rPr>
              <a:t>Izpilde: </a:t>
            </a:r>
            <a:r>
              <a:rPr lang="lv-LV" sz="1500" dirty="0">
                <a:latin typeface="Calibri (Body)"/>
              </a:rPr>
              <a:t>Veikta aptauja ar pieaugušo izglītības iestādēm. Iesniegta publikācija par Covid-19 ietekmi uz Latvijas pieaugušo izglītības sektoru.</a:t>
            </a:r>
          </a:p>
        </p:txBody>
      </p:sp>
    </p:spTree>
    <p:extLst>
      <p:ext uri="{BB962C8B-B14F-4D97-AF65-F5344CB8AC3E}">
        <p14:creationId xmlns:p14="http://schemas.microsoft.com/office/powerpoint/2010/main" val="34560290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3AD99-251C-471B-B8B9-C61AE6D61163}"/>
              </a:ext>
            </a:extLst>
          </p:cNvPr>
          <p:cNvSpPr>
            <a:spLocks noGrp="1"/>
          </p:cNvSpPr>
          <p:nvPr>
            <p:ph type="title"/>
          </p:nvPr>
        </p:nvSpPr>
        <p:spPr/>
        <p:txBody>
          <a:bodyPr/>
          <a:lstStyle/>
          <a:p>
            <a:r>
              <a:rPr lang="lv-LV" dirty="0"/>
              <a:t>Izglītības iestāžu aptaujas rezultāti</a:t>
            </a:r>
          </a:p>
        </p:txBody>
      </p:sp>
      <p:graphicFrame>
        <p:nvGraphicFramePr>
          <p:cNvPr id="7" name="Chart 6">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455931947"/>
              </p:ext>
            </p:extLst>
          </p:nvPr>
        </p:nvGraphicFramePr>
        <p:xfrm>
          <a:off x="3811348" y="944577"/>
          <a:ext cx="5497169" cy="27175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a:extLst>
              <a:ext uri="{FF2B5EF4-FFF2-40B4-BE49-F238E27FC236}">
                <a16:creationId xmlns:a16="http://schemas.microsoft.com/office/drawing/2014/main" id="{F70828E1-B7FB-46A9-893F-BD1C1101E722}"/>
              </a:ext>
            </a:extLst>
          </p:cNvPr>
          <p:cNvGraphicFramePr>
            <a:graphicFrameLocks/>
          </p:cNvGraphicFramePr>
          <p:nvPr>
            <p:extLst>
              <p:ext uri="{D42A27DB-BD31-4B8C-83A1-F6EECF244321}">
                <p14:modId xmlns:p14="http://schemas.microsoft.com/office/powerpoint/2010/main" val="2291410280"/>
              </p:ext>
            </p:extLst>
          </p:nvPr>
        </p:nvGraphicFramePr>
        <p:xfrm>
          <a:off x="-1" y="1977629"/>
          <a:ext cx="5251732" cy="2717574"/>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51163B77-2E1D-40BA-A05A-2B0A123B5339}"/>
              </a:ext>
            </a:extLst>
          </p:cNvPr>
          <p:cNvSpPr txBox="1"/>
          <p:nvPr/>
        </p:nvSpPr>
        <p:spPr>
          <a:xfrm>
            <a:off x="494942" y="991432"/>
            <a:ext cx="2941455" cy="46166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lv-LV" sz="1200" dirty="0"/>
              <a:t>Aptauja veikta 2021.gada maijā un jūnijā (N=60)</a:t>
            </a:r>
          </a:p>
        </p:txBody>
      </p:sp>
      <p:sp>
        <p:nvSpPr>
          <p:cNvPr id="11" name="TextBox 10">
            <a:extLst>
              <a:ext uri="{FF2B5EF4-FFF2-40B4-BE49-F238E27FC236}">
                <a16:creationId xmlns:a16="http://schemas.microsoft.com/office/drawing/2014/main" id="{CBD49AA9-EF10-43E3-B109-E7A4C816F33B}"/>
              </a:ext>
            </a:extLst>
          </p:cNvPr>
          <p:cNvSpPr txBox="1"/>
          <p:nvPr/>
        </p:nvSpPr>
        <p:spPr>
          <a:xfrm>
            <a:off x="2819401" y="4345719"/>
            <a:ext cx="3629889" cy="461665"/>
          </a:xfrm>
          <a:prstGeom prst="rect">
            <a:avLst/>
          </a:prstGeom>
        </p:spPr>
        <p:style>
          <a:lnRef idx="3">
            <a:schemeClr val="lt1"/>
          </a:lnRef>
          <a:fillRef idx="1">
            <a:schemeClr val="accent4"/>
          </a:fillRef>
          <a:effectRef idx="1">
            <a:schemeClr val="accent4"/>
          </a:effectRef>
          <a:fontRef idx="minor">
            <a:schemeClr val="lt1"/>
          </a:fontRef>
        </p:style>
        <p:txBody>
          <a:bodyPr wrap="square">
            <a:spAutoFit/>
          </a:bodyPr>
          <a:lstStyle/>
          <a:p>
            <a:r>
              <a:rPr lang="lv-LV" sz="1200" dirty="0">
                <a:effectLst/>
                <a:latin typeface="+mj-lt"/>
                <a:ea typeface="Calibri" panose="020F0502020204030204" pitchFamily="34" charset="0"/>
              </a:rPr>
              <a:t>89% izglītības iestāžu pēc pandēmijas plāno organizēt gan klātienes, </a:t>
            </a:r>
            <a:r>
              <a:rPr lang="lv-LV" sz="1200">
                <a:effectLst/>
                <a:latin typeface="+mj-lt"/>
                <a:ea typeface="Calibri" panose="020F0502020204030204" pitchFamily="34" charset="0"/>
              </a:rPr>
              <a:t>gan </a:t>
            </a:r>
            <a:r>
              <a:rPr lang="lv-LV" sz="1200">
                <a:latin typeface="+mj-lt"/>
                <a:ea typeface="Calibri" panose="020F0502020204030204" pitchFamily="34" charset="0"/>
              </a:rPr>
              <a:t>attālināto</a:t>
            </a:r>
            <a:r>
              <a:rPr lang="lv-LV" sz="1200">
                <a:effectLst/>
                <a:latin typeface="+mj-lt"/>
                <a:ea typeface="Calibri" panose="020F0502020204030204" pitchFamily="34" charset="0"/>
              </a:rPr>
              <a:t> </a:t>
            </a:r>
            <a:r>
              <a:rPr lang="lv-LV" sz="1200" dirty="0">
                <a:effectLst/>
                <a:latin typeface="+mj-lt"/>
                <a:ea typeface="Calibri" panose="020F0502020204030204" pitchFamily="34" charset="0"/>
              </a:rPr>
              <a:t>mācību procesu</a:t>
            </a:r>
            <a:endParaRPr lang="lv-LV" sz="1200" dirty="0">
              <a:latin typeface="+mj-lt"/>
            </a:endParaRPr>
          </a:p>
        </p:txBody>
      </p:sp>
    </p:spTree>
    <p:extLst>
      <p:ext uri="{BB962C8B-B14F-4D97-AF65-F5344CB8AC3E}">
        <p14:creationId xmlns:p14="http://schemas.microsoft.com/office/powerpoint/2010/main" val="3003222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EC663-5CD4-43FE-AB7F-56995E0EA7A4}"/>
              </a:ext>
            </a:extLst>
          </p:cNvPr>
          <p:cNvSpPr>
            <a:spLocks noGrp="1"/>
          </p:cNvSpPr>
          <p:nvPr>
            <p:ph type="title"/>
          </p:nvPr>
        </p:nvSpPr>
        <p:spPr/>
        <p:txBody>
          <a:bodyPr/>
          <a:lstStyle/>
          <a:p>
            <a:r>
              <a:rPr lang="lv-LV" dirty="0"/>
              <a:t>Izglītības iestāžu aptaujas rezultāti</a:t>
            </a:r>
          </a:p>
        </p:txBody>
      </p:sp>
      <p:pic>
        <p:nvPicPr>
          <p:cNvPr id="7" name="Content Placeholder 6">
            <a:extLst>
              <a:ext uri="{FF2B5EF4-FFF2-40B4-BE49-F238E27FC236}">
                <a16:creationId xmlns:a16="http://schemas.microsoft.com/office/drawing/2014/main" id="{F936AF0F-6218-435E-9F07-938EA8962FAE}"/>
              </a:ext>
            </a:extLst>
          </p:cNvPr>
          <p:cNvPicPr>
            <a:picLocks noGrp="1" noChangeAspect="1"/>
          </p:cNvPicPr>
          <p:nvPr>
            <p:ph idx="1"/>
          </p:nvPr>
        </p:nvPicPr>
        <p:blipFill>
          <a:blip r:embed="rId2"/>
          <a:stretch>
            <a:fillRect/>
          </a:stretch>
        </p:blipFill>
        <p:spPr>
          <a:xfrm>
            <a:off x="0" y="1684825"/>
            <a:ext cx="2008909" cy="1773850"/>
          </a:xfrm>
        </p:spPr>
      </p:pic>
      <p:pic>
        <p:nvPicPr>
          <p:cNvPr id="9" name="Picture 8">
            <a:extLst>
              <a:ext uri="{FF2B5EF4-FFF2-40B4-BE49-F238E27FC236}">
                <a16:creationId xmlns:a16="http://schemas.microsoft.com/office/drawing/2014/main" id="{B379686D-5BB9-4598-8040-4458FA92A8B3}"/>
              </a:ext>
            </a:extLst>
          </p:cNvPr>
          <p:cNvPicPr>
            <a:picLocks noChangeAspect="1"/>
          </p:cNvPicPr>
          <p:nvPr/>
        </p:nvPicPr>
        <p:blipFill>
          <a:blip r:embed="rId3"/>
          <a:stretch>
            <a:fillRect/>
          </a:stretch>
        </p:blipFill>
        <p:spPr>
          <a:xfrm>
            <a:off x="3060760" y="1692204"/>
            <a:ext cx="5030039" cy="1877308"/>
          </a:xfrm>
          <a:prstGeom prst="rect">
            <a:avLst/>
          </a:prstGeom>
        </p:spPr>
      </p:pic>
      <p:sp>
        <p:nvSpPr>
          <p:cNvPr id="11" name="TextBox 10">
            <a:extLst>
              <a:ext uri="{FF2B5EF4-FFF2-40B4-BE49-F238E27FC236}">
                <a16:creationId xmlns:a16="http://schemas.microsoft.com/office/drawing/2014/main" id="{CD617EB0-F76F-4A98-8CD3-B39969B7A1E7}"/>
              </a:ext>
            </a:extLst>
          </p:cNvPr>
          <p:cNvSpPr txBox="1"/>
          <p:nvPr/>
        </p:nvSpPr>
        <p:spPr>
          <a:xfrm>
            <a:off x="2072296" y="1669456"/>
            <a:ext cx="2544945" cy="2652649"/>
          </a:xfrm>
          <a:prstGeom prst="rect">
            <a:avLst/>
          </a:prstGeom>
          <a:noFill/>
        </p:spPr>
        <p:txBody>
          <a:bodyPr wrap="square">
            <a:spAutoFit/>
          </a:bodyPr>
          <a:lstStyle/>
          <a:p>
            <a:pPr marL="342900" lvl="0" indent="-342900" algn="just">
              <a:lnSpc>
                <a:spcPct val="107000"/>
              </a:lnSpc>
              <a:buFont typeface="+mj-lt"/>
              <a:buAutoNum type="arabicPeriod"/>
            </a:pPr>
            <a:r>
              <a:rPr lang="lv-LV" sz="1200" dirty="0">
                <a:effectLst/>
                <a:ea typeface="Calibri" panose="020F0502020204030204" pitchFamily="34" charset="0"/>
                <a:cs typeface="Times New Roman" panose="02020603050405020304" pitchFamily="18" charset="0"/>
              </a:rPr>
              <a:t>Pedagogu pārslodze</a:t>
            </a:r>
          </a:p>
          <a:p>
            <a:pPr marL="342900" lvl="0" indent="-342900" algn="just">
              <a:lnSpc>
                <a:spcPct val="107000"/>
              </a:lnSpc>
              <a:buFont typeface="+mj-lt"/>
              <a:buAutoNum type="arabicPeriod"/>
            </a:pPr>
            <a:r>
              <a:rPr lang="lv-LV" sz="1200" dirty="0">
                <a:effectLst/>
                <a:ea typeface="Calibri" panose="020F0502020204030204" pitchFamily="34" charset="0"/>
                <a:cs typeface="Times New Roman" panose="02020603050405020304" pitchFamily="18" charset="0"/>
              </a:rPr>
              <a:t>Pieteikumu skaits</a:t>
            </a:r>
          </a:p>
          <a:p>
            <a:pPr marL="342900" lvl="0" indent="-342900" algn="just">
              <a:lnSpc>
                <a:spcPct val="107000"/>
              </a:lnSpc>
              <a:buFont typeface="+mj-lt"/>
              <a:buAutoNum type="arabicPeriod"/>
            </a:pPr>
            <a:r>
              <a:rPr lang="lv-LV" sz="1200" dirty="0">
                <a:effectLst/>
                <a:ea typeface="Calibri" panose="020F0502020204030204" pitchFamily="34" charset="0"/>
                <a:cs typeface="Times New Roman" panose="02020603050405020304" pitchFamily="18" charset="0"/>
              </a:rPr>
              <a:t>Datortehnikas pieejamība un funkcionalitāte izglītojamajiem</a:t>
            </a:r>
          </a:p>
          <a:p>
            <a:pPr marL="342900" lvl="0" indent="-342900" algn="just">
              <a:lnSpc>
                <a:spcPct val="107000"/>
              </a:lnSpc>
              <a:buFont typeface="+mj-lt"/>
              <a:buAutoNum type="arabicPeriod"/>
            </a:pPr>
            <a:r>
              <a:rPr lang="lv-LV" sz="1200" dirty="0">
                <a:effectLst/>
                <a:ea typeface="Calibri" panose="020F0502020204030204" pitchFamily="34" charset="0"/>
                <a:cs typeface="Times New Roman" panose="02020603050405020304" pitchFamily="18" charset="0"/>
              </a:rPr>
              <a:t>Fragmentēta informācija par attālinātā izglītības procesa organizēšanu no valsts iestādēm</a:t>
            </a:r>
          </a:p>
          <a:p>
            <a:pPr marL="342900" lvl="0" indent="-342900" algn="just">
              <a:lnSpc>
                <a:spcPct val="107000"/>
              </a:lnSpc>
              <a:buFont typeface="+mj-lt"/>
              <a:buAutoNum type="arabicPeriod"/>
            </a:pPr>
            <a:r>
              <a:rPr lang="lv-LV" sz="1200" dirty="0">
                <a:effectLst/>
                <a:ea typeface="Calibri" panose="020F0502020204030204" pitchFamily="34" charset="0"/>
                <a:cs typeface="Times New Roman" panose="02020603050405020304" pitchFamily="18" charset="0"/>
              </a:rPr>
              <a:t>Izglītojamo nespēja pilnībā apgūt mācību vielu, mācoties tikai attālināti</a:t>
            </a:r>
          </a:p>
          <a:p>
            <a:pPr marL="342900" lvl="0" indent="-342900" algn="just">
              <a:lnSpc>
                <a:spcPct val="107000"/>
              </a:lnSpc>
              <a:buFont typeface="+mj-lt"/>
              <a:buAutoNum type="arabicPeriod"/>
            </a:pPr>
            <a:r>
              <a:rPr lang="lv-LV" sz="1200" dirty="0">
                <a:effectLst/>
                <a:ea typeface="Calibri" panose="020F0502020204030204" pitchFamily="34" charset="0"/>
                <a:cs typeface="Times New Roman" panose="02020603050405020304" pitchFamily="18" charset="0"/>
              </a:rPr>
              <a:t>Izglītojamo zemās digitālās prasmes</a:t>
            </a:r>
          </a:p>
          <a:p>
            <a:pPr marL="342900" lvl="0" indent="-342900" algn="just">
              <a:lnSpc>
                <a:spcPct val="107000"/>
              </a:lnSpc>
              <a:spcAft>
                <a:spcPts val="800"/>
              </a:spcAft>
              <a:buFont typeface="+mj-lt"/>
              <a:buAutoNum type="arabicPeriod"/>
            </a:pPr>
            <a:r>
              <a:rPr lang="lv-LV" sz="1200" dirty="0">
                <a:effectLst/>
                <a:ea typeface="Calibri" panose="020F0502020204030204" pitchFamily="34" charset="0"/>
                <a:cs typeface="Times New Roman" panose="02020603050405020304" pitchFamily="18" charset="0"/>
              </a:rPr>
              <a:t>Izglītojamo motivācijas trūkums</a:t>
            </a:r>
          </a:p>
        </p:txBody>
      </p:sp>
      <p:sp>
        <p:nvSpPr>
          <p:cNvPr id="13" name="TextBox 12">
            <a:extLst>
              <a:ext uri="{FF2B5EF4-FFF2-40B4-BE49-F238E27FC236}">
                <a16:creationId xmlns:a16="http://schemas.microsoft.com/office/drawing/2014/main" id="{FE42AD8F-2A15-48AC-AB76-1B5B81D4DF9D}"/>
              </a:ext>
            </a:extLst>
          </p:cNvPr>
          <p:cNvSpPr txBox="1"/>
          <p:nvPr/>
        </p:nvSpPr>
        <p:spPr>
          <a:xfrm>
            <a:off x="6534318" y="1768266"/>
            <a:ext cx="2544945" cy="2455031"/>
          </a:xfrm>
          <a:prstGeom prst="rect">
            <a:avLst/>
          </a:prstGeom>
          <a:noFill/>
        </p:spPr>
        <p:txBody>
          <a:bodyPr wrap="square">
            <a:spAutoFit/>
          </a:bodyPr>
          <a:lstStyle/>
          <a:p>
            <a:pPr marL="342900" lvl="0" indent="-342900" algn="just">
              <a:lnSpc>
                <a:spcPct val="107000"/>
              </a:lnSpc>
              <a:buFont typeface="+mj-lt"/>
              <a:buAutoNum type="arabicPeriod"/>
            </a:pPr>
            <a:r>
              <a:rPr lang="lv-LV" sz="1200" dirty="0">
                <a:effectLst/>
                <a:ea typeface="Calibri" panose="020F0502020204030204" pitchFamily="34" charset="0"/>
                <a:cs typeface="Times New Roman" panose="02020603050405020304" pitchFamily="18" charset="0"/>
              </a:rPr>
              <a:t>Dažādu iepriekš neizmantotu rīku/ iespēju izmantošana, kas optimizē darbu</a:t>
            </a:r>
          </a:p>
          <a:p>
            <a:pPr marL="342900" lvl="0" indent="-342900" algn="just">
              <a:lnSpc>
                <a:spcPct val="107000"/>
              </a:lnSpc>
              <a:buFont typeface="+mj-lt"/>
              <a:buAutoNum type="arabicPeriod"/>
            </a:pPr>
            <a:r>
              <a:rPr lang="lv-LV" sz="1200" dirty="0">
                <a:effectLst/>
                <a:ea typeface="Calibri" panose="020F0502020204030204" pitchFamily="34" charset="0"/>
                <a:cs typeface="Times New Roman" panose="02020603050405020304" pitchFamily="18" charset="0"/>
              </a:rPr>
              <a:t>Pedagogu pieredzes uzkrāšana</a:t>
            </a:r>
          </a:p>
          <a:p>
            <a:pPr marL="342900" lvl="0" indent="-342900" algn="just">
              <a:lnSpc>
                <a:spcPct val="107000"/>
              </a:lnSpc>
              <a:buFont typeface="+mj-lt"/>
              <a:buAutoNum type="arabicPeriod"/>
            </a:pPr>
            <a:r>
              <a:rPr lang="lv-LV" sz="1200" dirty="0">
                <a:effectLst/>
                <a:ea typeface="Calibri" panose="020F0502020204030204" pitchFamily="34" charset="0"/>
                <a:cs typeface="Times New Roman" panose="02020603050405020304" pitchFamily="18" charset="0"/>
              </a:rPr>
              <a:t>Pedagogu digitālo prasmju attīstība</a:t>
            </a:r>
          </a:p>
          <a:p>
            <a:pPr marL="342900" lvl="0" indent="-342900" algn="just">
              <a:lnSpc>
                <a:spcPct val="107000"/>
              </a:lnSpc>
              <a:buFont typeface="+mj-lt"/>
              <a:buAutoNum type="arabicPeriod"/>
            </a:pPr>
            <a:r>
              <a:rPr lang="lv-LV" sz="1200" dirty="0">
                <a:effectLst/>
                <a:ea typeface="Calibri" panose="020F0502020204030204" pitchFamily="34" charset="0"/>
                <a:cs typeface="Times New Roman" panose="02020603050405020304" pitchFamily="18" charset="0"/>
              </a:rPr>
              <a:t>Pedagogu kompetenču paplašināšanās</a:t>
            </a:r>
          </a:p>
          <a:p>
            <a:pPr marL="342900" lvl="0" indent="-342900" algn="just">
              <a:lnSpc>
                <a:spcPct val="107000"/>
              </a:lnSpc>
              <a:buFont typeface="+mj-lt"/>
              <a:buAutoNum type="arabicPeriod"/>
            </a:pPr>
            <a:r>
              <a:rPr lang="lv-LV" sz="1200" dirty="0">
                <a:effectLst/>
                <a:ea typeface="Calibri" panose="020F0502020204030204" pitchFamily="34" charset="0"/>
                <a:cs typeface="Times New Roman" panose="02020603050405020304" pitchFamily="18" charset="0"/>
              </a:rPr>
              <a:t>Iespēja paplašināt mērķauditoriju</a:t>
            </a:r>
          </a:p>
          <a:p>
            <a:pPr marL="342900" lvl="0" indent="-342900" algn="just">
              <a:lnSpc>
                <a:spcPct val="107000"/>
              </a:lnSpc>
              <a:buFont typeface="+mj-lt"/>
              <a:buAutoNum type="arabicPeriod"/>
            </a:pPr>
            <a:r>
              <a:rPr lang="lv-LV" sz="1200" dirty="0">
                <a:effectLst/>
                <a:ea typeface="Calibri" panose="020F0502020204030204" pitchFamily="34" charset="0"/>
                <a:cs typeface="Times New Roman" panose="02020603050405020304" pitchFamily="18" charset="0"/>
              </a:rPr>
              <a:t>Izdevumu samazinājums</a:t>
            </a:r>
          </a:p>
          <a:p>
            <a:pPr marL="342900" lvl="0" indent="-342900" algn="just">
              <a:lnSpc>
                <a:spcPct val="107000"/>
              </a:lnSpc>
              <a:spcAft>
                <a:spcPts val="800"/>
              </a:spcAft>
              <a:buFont typeface="+mj-lt"/>
              <a:buAutoNum type="arabicPeriod"/>
            </a:pPr>
            <a:r>
              <a:rPr lang="lv-LV" sz="1200" dirty="0">
                <a:effectLst/>
                <a:ea typeface="Calibri" panose="020F0502020204030204" pitchFamily="34" charset="0"/>
                <a:cs typeface="Times New Roman" panose="02020603050405020304" pitchFamily="18" charset="0"/>
              </a:rPr>
              <a:t>Elastīgs darba laiks</a:t>
            </a:r>
          </a:p>
        </p:txBody>
      </p:sp>
    </p:spTree>
    <p:extLst>
      <p:ext uri="{BB962C8B-B14F-4D97-AF65-F5344CB8AC3E}">
        <p14:creationId xmlns:p14="http://schemas.microsoft.com/office/powerpoint/2010/main" val="5411211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9438F-DD2D-4020-A6A0-F6E42025A3C5}"/>
              </a:ext>
            </a:extLst>
          </p:cNvPr>
          <p:cNvSpPr>
            <a:spLocks noGrp="1"/>
          </p:cNvSpPr>
          <p:nvPr>
            <p:ph type="title"/>
          </p:nvPr>
        </p:nvSpPr>
        <p:spPr/>
        <p:txBody>
          <a:bodyPr/>
          <a:lstStyle/>
          <a:p>
            <a:r>
              <a:rPr lang="lv-LV" dirty="0"/>
              <a:t>Projekta saturiskās aktivitātes</a:t>
            </a:r>
          </a:p>
        </p:txBody>
      </p:sp>
      <p:sp>
        <p:nvSpPr>
          <p:cNvPr id="3" name="Content Placeholder 2">
            <a:extLst>
              <a:ext uri="{FF2B5EF4-FFF2-40B4-BE49-F238E27FC236}">
                <a16:creationId xmlns:a16="http://schemas.microsoft.com/office/drawing/2014/main" id="{D9779CAF-8AAE-4B38-A8A0-7A0487E663E4}"/>
              </a:ext>
            </a:extLst>
          </p:cNvPr>
          <p:cNvSpPr>
            <a:spLocks noGrp="1"/>
          </p:cNvSpPr>
          <p:nvPr>
            <p:ph idx="1"/>
          </p:nvPr>
        </p:nvSpPr>
        <p:spPr>
          <a:xfrm>
            <a:off x="457201" y="1200150"/>
            <a:ext cx="7537730" cy="3943350"/>
          </a:xfrm>
        </p:spPr>
        <p:txBody>
          <a:bodyPr>
            <a:normAutofit/>
          </a:bodyPr>
          <a:lstStyle/>
          <a:p>
            <a:pPr marL="0" indent="0">
              <a:buNone/>
            </a:pPr>
            <a:r>
              <a:rPr lang="lv-LV" sz="2800" dirty="0"/>
              <a:t>3. Modeļa un rekomendāciju izstrāde tiešsaistes pieaugušo izglītības sektoram Latvijā </a:t>
            </a:r>
          </a:p>
          <a:p>
            <a:pPr marL="0" indent="0">
              <a:buNone/>
            </a:pPr>
            <a:endParaRPr lang="lv-LV" sz="2800" dirty="0"/>
          </a:p>
          <a:p>
            <a:pPr marL="0" indent="0">
              <a:buNone/>
            </a:pPr>
            <a:endParaRPr lang="lv-LV" sz="2800" dirty="0"/>
          </a:p>
          <a:p>
            <a:pPr marL="0" indent="0">
              <a:buNone/>
            </a:pPr>
            <a:endParaRPr lang="lv-LV" sz="2800" dirty="0"/>
          </a:p>
          <a:p>
            <a:pPr marL="0" indent="0">
              <a:buNone/>
            </a:pPr>
            <a:r>
              <a:rPr lang="lv-LV" sz="2500" dirty="0"/>
              <a:t>2 publikācijas + Zinātniskais ziņojums ar rekomendācijām + Politikas ziņojums ar rekomendācijām</a:t>
            </a:r>
          </a:p>
        </p:txBody>
      </p:sp>
      <p:sp>
        <p:nvSpPr>
          <p:cNvPr id="4" name="TextBox 3">
            <a:extLst>
              <a:ext uri="{FF2B5EF4-FFF2-40B4-BE49-F238E27FC236}">
                <a16:creationId xmlns:a16="http://schemas.microsoft.com/office/drawing/2014/main" id="{F105824F-772C-4678-A878-97F391953BA0}"/>
              </a:ext>
            </a:extLst>
          </p:cNvPr>
          <p:cNvSpPr txBox="1"/>
          <p:nvPr/>
        </p:nvSpPr>
        <p:spPr>
          <a:xfrm>
            <a:off x="7679342" y="1231795"/>
            <a:ext cx="1213805" cy="36933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lv-LV" dirty="0"/>
              <a:t>2023.gads</a:t>
            </a:r>
          </a:p>
        </p:txBody>
      </p:sp>
      <p:sp>
        <p:nvSpPr>
          <p:cNvPr id="6" name="TextBox 5">
            <a:extLst>
              <a:ext uri="{FF2B5EF4-FFF2-40B4-BE49-F238E27FC236}">
                <a16:creationId xmlns:a16="http://schemas.microsoft.com/office/drawing/2014/main" id="{3E0B6DE0-2097-475A-9E72-DA92885D7DF4}"/>
              </a:ext>
            </a:extLst>
          </p:cNvPr>
          <p:cNvSpPr txBox="1"/>
          <p:nvPr/>
        </p:nvSpPr>
        <p:spPr>
          <a:xfrm>
            <a:off x="469339" y="2174143"/>
            <a:ext cx="8549236" cy="1477328"/>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lv-LV" sz="1500" b="0" i="0" dirty="0">
                <a:solidFill>
                  <a:srgbClr val="333333"/>
                </a:solidFill>
                <a:effectLst/>
                <a:latin typeface="Helvetica Neue"/>
              </a:rPr>
              <a:t>Šīs aktivitātes mērķis ir izstrādāt tiešsaistes pieaugušo izglītības attīstības modeli un rekomendācijas izglītības iestādēm, kas nodrošina pieaugušo tiešsaistes mācības, veicinot Latvijas reģionu </a:t>
            </a:r>
            <a:r>
              <a:rPr lang="lv-LV" sz="1500" b="0" i="0" dirty="0" err="1">
                <a:solidFill>
                  <a:srgbClr val="333333"/>
                </a:solidFill>
                <a:effectLst/>
                <a:latin typeface="Helvetica Neue"/>
              </a:rPr>
              <a:t>digitalizāciju</a:t>
            </a:r>
            <a:r>
              <a:rPr lang="lv-LV" sz="1500" b="0" i="0" dirty="0">
                <a:solidFill>
                  <a:srgbClr val="333333"/>
                </a:solidFill>
                <a:effectLst/>
                <a:latin typeface="Helvetica Neue"/>
              </a:rPr>
              <a:t> un ekonomisko izaugsmi. Turklāt šīs aktivitātes ietvaros </a:t>
            </a:r>
            <a:r>
              <a:rPr lang="lv-LV" sz="1500" b="0" i="0" dirty="0" err="1">
                <a:solidFill>
                  <a:srgbClr val="333333"/>
                </a:solidFill>
                <a:effectLst/>
                <a:latin typeface="Helvetica Neue"/>
              </a:rPr>
              <a:t>pēcdoktorante</a:t>
            </a:r>
            <a:r>
              <a:rPr lang="lv-LV" sz="1500" b="0" i="0" dirty="0">
                <a:solidFill>
                  <a:srgbClr val="333333"/>
                </a:solidFill>
                <a:effectLst/>
                <a:latin typeface="Helvetica Neue"/>
              </a:rPr>
              <a:t> izstrādās politikas rekomendācijas, lai risinātu pieaugušo tiešsaistes izglītības izaicinājumus Latvijas reģionu </a:t>
            </a:r>
            <a:r>
              <a:rPr lang="lv-LV" sz="1500" b="0" i="0" dirty="0" err="1">
                <a:solidFill>
                  <a:srgbClr val="333333"/>
                </a:solidFill>
                <a:effectLst/>
                <a:latin typeface="Helvetica Neue"/>
              </a:rPr>
              <a:t>digitalizācijas</a:t>
            </a:r>
            <a:r>
              <a:rPr lang="lv-LV" sz="1500" b="0" i="0" dirty="0">
                <a:solidFill>
                  <a:srgbClr val="333333"/>
                </a:solidFill>
                <a:effectLst/>
                <a:latin typeface="Helvetica Neue"/>
              </a:rPr>
              <a:t> un ekonomiskās izaugsmes kontekstā. Šo rekomendāciju tālākā izplatīšanā būs iesaistīta Latvijas pieaugušo izglītības apvienība.</a:t>
            </a:r>
            <a:endParaRPr lang="lv-LV" sz="1500" dirty="0"/>
          </a:p>
        </p:txBody>
      </p:sp>
    </p:spTree>
    <p:extLst>
      <p:ext uri="{BB962C8B-B14F-4D97-AF65-F5344CB8AC3E}">
        <p14:creationId xmlns:p14="http://schemas.microsoft.com/office/powerpoint/2010/main" val="3122415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FA8B2-AE8C-40D7-8BE8-4B4C9B85B9FB}"/>
              </a:ext>
            </a:extLst>
          </p:cNvPr>
          <p:cNvSpPr>
            <a:spLocks noGrp="1"/>
          </p:cNvSpPr>
          <p:nvPr>
            <p:ph type="title"/>
          </p:nvPr>
        </p:nvSpPr>
        <p:spPr/>
        <p:txBody>
          <a:bodyPr/>
          <a:lstStyle/>
          <a:p>
            <a:r>
              <a:rPr lang="lv-LV" dirty="0"/>
              <a:t>Projekta saturiskās aktivitātes</a:t>
            </a:r>
          </a:p>
        </p:txBody>
      </p:sp>
      <p:sp>
        <p:nvSpPr>
          <p:cNvPr id="3" name="Content Placeholder 2">
            <a:extLst>
              <a:ext uri="{FF2B5EF4-FFF2-40B4-BE49-F238E27FC236}">
                <a16:creationId xmlns:a16="http://schemas.microsoft.com/office/drawing/2014/main" id="{09047B98-9CAA-4787-8EC7-32AFD4270F3C}"/>
              </a:ext>
            </a:extLst>
          </p:cNvPr>
          <p:cNvSpPr>
            <a:spLocks noGrp="1"/>
          </p:cNvSpPr>
          <p:nvPr>
            <p:ph idx="1"/>
          </p:nvPr>
        </p:nvSpPr>
        <p:spPr>
          <a:xfrm>
            <a:off x="457200" y="1200151"/>
            <a:ext cx="7214050" cy="3394472"/>
          </a:xfrm>
        </p:spPr>
        <p:txBody>
          <a:bodyPr>
            <a:normAutofit fontScale="62500" lnSpcReduction="20000"/>
          </a:bodyPr>
          <a:lstStyle/>
          <a:p>
            <a:pPr marL="0" indent="0">
              <a:buNone/>
            </a:pPr>
            <a:r>
              <a:rPr lang="lv-LV" sz="4600" dirty="0"/>
              <a:t>4. Sabiedrības iesaistīšana pētniecības rezultātu komunikācijai un izplatībai</a:t>
            </a:r>
          </a:p>
          <a:p>
            <a:pPr marL="0" indent="0">
              <a:spcBef>
                <a:spcPts val="0"/>
              </a:spcBef>
              <a:buNone/>
            </a:pPr>
            <a:r>
              <a:rPr lang="lv-LV" b="0" i="0" dirty="0">
                <a:solidFill>
                  <a:srgbClr val="333333"/>
                </a:solidFill>
                <a:effectLst/>
                <a:latin typeface="+mj-lt"/>
              </a:rPr>
              <a:t>1 mācību materiāls (jaunā tehnoloģija)</a:t>
            </a:r>
            <a:br>
              <a:rPr lang="lv-LV" dirty="0">
                <a:latin typeface="+mj-lt"/>
              </a:rPr>
            </a:br>
            <a:r>
              <a:rPr lang="lv-LV" b="0" i="0" dirty="0">
                <a:solidFill>
                  <a:srgbClr val="333333"/>
                </a:solidFill>
                <a:effectLst/>
                <a:latin typeface="+mj-lt"/>
              </a:rPr>
              <a:t>izstrādāts 1 studiju kurss (jaunā tehnoloģija)</a:t>
            </a:r>
            <a:br>
              <a:rPr lang="lv-LV" dirty="0">
                <a:latin typeface="+mj-lt"/>
              </a:rPr>
            </a:br>
            <a:r>
              <a:rPr lang="lv-LV" b="0" i="0" dirty="0">
                <a:solidFill>
                  <a:srgbClr val="333333"/>
                </a:solidFill>
                <a:effectLst/>
                <a:latin typeface="+mj-lt"/>
              </a:rPr>
              <a:t>3 raksti vietējā un nacionālajā presē</a:t>
            </a:r>
            <a:br>
              <a:rPr lang="lv-LV" dirty="0">
                <a:latin typeface="+mj-lt"/>
              </a:rPr>
            </a:br>
            <a:r>
              <a:rPr lang="lv-LV" b="0" i="0" dirty="0">
                <a:solidFill>
                  <a:srgbClr val="333333"/>
                </a:solidFill>
                <a:effectLst/>
                <a:latin typeface="+mj-lt"/>
              </a:rPr>
              <a:t>3 raksti vietējos un nacionālajos portālos</a:t>
            </a:r>
            <a:br>
              <a:rPr lang="lv-LV" dirty="0">
                <a:latin typeface="+mj-lt"/>
              </a:rPr>
            </a:br>
            <a:r>
              <a:rPr lang="lv-LV" b="0" i="0" dirty="0">
                <a:solidFill>
                  <a:srgbClr val="333333"/>
                </a:solidFill>
                <a:effectLst/>
                <a:latin typeface="+mj-lt"/>
              </a:rPr>
              <a:t>10 informatīvi raksti (publikācijas / atjauninājumi) par projekta aktivitāšu realizāciju</a:t>
            </a:r>
            <a:br>
              <a:rPr lang="lv-LV" dirty="0">
                <a:latin typeface="+mj-lt"/>
              </a:rPr>
            </a:br>
            <a:r>
              <a:rPr lang="lv-LV" b="0" i="0" dirty="0">
                <a:solidFill>
                  <a:srgbClr val="333333"/>
                </a:solidFill>
                <a:effectLst/>
                <a:latin typeface="+mj-lt"/>
              </a:rPr>
              <a:t>1 semināra materiāls</a:t>
            </a:r>
          </a:p>
          <a:p>
            <a:pPr marL="0" indent="0">
              <a:spcBef>
                <a:spcPts val="0"/>
              </a:spcBef>
              <a:buNone/>
            </a:pPr>
            <a:r>
              <a:rPr lang="lv-LV" dirty="0">
                <a:latin typeface="+mj-lt"/>
              </a:rPr>
              <a:t>organizēti 3 semināri</a:t>
            </a:r>
            <a:br>
              <a:rPr lang="lv-LV" dirty="0">
                <a:latin typeface="+mj-lt"/>
              </a:rPr>
            </a:br>
            <a:r>
              <a:rPr lang="lv-LV" b="0" i="0" dirty="0">
                <a:solidFill>
                  <a:srgbClr val="333333"/>
                </a:solidFill>
                <a:effectLst/>
                <a:latin typeface="+mj-lt"/>
              </a:rPr>
              <a:t>3 </a:t>
            </a:r>
            <a:r>
              <a:rPr lang="lv-LV" dirty="0">
                <a:solidFill>
                  <a:srgbClr val="333333"/>
                </a:solidFill>
                <a:latin typeface="+mj-lt"/>
              </a:rPr>
              <a:t>video</a:t>
            </a:r>
          </a:p>
          <a:p>
            <a:pPr marL="0" indent="0">
              <a:spcBef>
                <a:spcPts val="0"/>
              </a:spcBef>
              <a:buNone/>
            </a:pPr>
            <a:r>
              <a:rPr lang="lv-LV" dirty="0">
                <a:solidFill>
                  <a:srgbClr val="333333"/>
                </a:solidFill>
                <a:latin typeface="+mj-lt"/>
              </a:rPr>
              <a:t>2 apmācības</a:t>
            </a:r>
            <a:endParaRPr lang="lv-LV" dirty="0">
              <a:latin typeface="+mj-lt"/>
            </a:endParaRPr>
          </a:p>
          <a:p>
            <a:pPr marL="0" indent="0">
              <a:buNone/>
            </a:pPr>
            <a:endParaRPr lang="lv-LV" dirty="0"/>
          </a:p>
        </p:txBody>
      </p:sp>
      <p:sp>
        <p:nvSpPr>
          <p:cNvPr id="4" name="TextBox 3">
            <a:extLst>
              <a:ext uri="{FF2B5EF4-FFF2-40B4-BE49-F238E27FC236}">
                <a16:creationId xmlns:a16="http://schemas.microsoft.com/office/drawing/2014/main" id="{266E44A7-70E3-4D41-B621-133DBC256DDC}"/>
              </a:ext>
            </a:extLst>
          </p:cNvPr>
          <p:cNvSpPr txBox="1"/>
          <p:nvPr/>
        </p:nvSpPr>
        <p:spPr>
          <a:xfrm>
            <a:off x="7671250" y="1472750"/>
            <a:ext cx="1213805" cy="6463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lv-LV" dirty="0"/>
              <a:t>2021.-2023.gads</a:t>
            </a:r>
          </a:p>
        </p:txBody>
      </p:sp>
    </p:spTree>
    <p:extLst>
      <p:ext uri="{BB962C8B-B14F-4D97-AF65-F5344CB8AC3E}">
        <p14:creationId xmlns:p14="http://schemas.microsoft.com/office/powerpoint/2010/main" val="10473533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E70B7-C81E-425E-8A11-2FC53B665BCB}"/>
              </a:ext>
            </a:extLst>
          </p:cNvPr>
          <p:cNvSpPr>
            <a:spLocks noGrp="1"/>
          </p:cNvSpPr>
          <p:nvPr>
            <p:ph type="title"/>
          </p:nvPr>
        </p:nvSpPr>
        <p:spPr/>
        <p:txBody>
          <a:bodyPr/>
          <a:lstStyle/>
          <a:p>
            <a:r>
              <a:rPr lang="lv-LV" dirty="0"/>
              <a:t>Projekta publicitāte</a:t>
            </a:r>
          </a:p>
        </p:txBody>
      </p:sp>
      <p:pic>
        <p:nvPicPr>
          <p:cNvPr id="4" name="Picture 3">
            <a:extLst>
              <a:ext uri="{FF2B5EF4-FFF2-40B4-BE49-F238E27FC236}">
                <a16:creationId xmlns:a16="http://schemas.microsoft.com/office/drawing/2014/main" id="{F93A2387-573E-4F06-B130-0177224CA701}"/>
              </a:ext>
            </a:extLst>
          </p:cNvPr>
          <p:cNvPicPr>
            <a:picLocks noChangeAspect="1"/>
          </p:cNvPicPr>
          <p:nvPr/>
        </p:nvPicPr>
        <p:blipFill>
          <a:blip r:embed="rId2"/>
          <a:stretch>
            <a:fillRect/>
          </a:stretch>
        </p:blipFill>
        <p:spPr>
          <a:xfrm>
            <a:off x="267038" y="995530"/>
            <a:ext cx="5468597" cy="1816899"/>
          </a:xfrm>
          <a:prstGeom prst="rect">
            <a:avLst/>
          </a:prstGeom>
        </p:spPr>
      </p:pic>
      <p:pic>
        <p:nvPicPr>
          <p:cNvPr id="8" name="Picture 7">
            <a:extLst>
              <a:ext uri="{FF2B5EF4-FFF2-40B4-BE49-F238E27FC236}">
                <a16:creationId xmlns:a16="http://schemas.microsoft.com/office/drawing/2014/main" id="{108C3EBC-2665-4F54-9441-1007D027E6B6}"/>
              </a:ext>
            </a:extLst>
          </p:cNvPr>
          <p:cNvPicPr>
            <a:picLocks noChangeAspect="1"/>
          </p:cNvPicPr>
          <p:nvPr/>
        </p:nvPicPr>
        <p:blipFill>
          <a:blip r:embed="rId3"/>
          <a:stretch>
            <a:fillRect/>
          </a:stretch>
        </p:blipFill>
        <p:spPr>
          <a:xfrm>
            <a:off x="5925797" y="2379702"/>
            <a:ext cx="3107342" cy="1696367"/>
          </a:xfrm>
          <a:prstGeom prst="rect">
            <a:avLst/>
          </a:prstGeom>
        </p:spPr>
      </p:pic>
      <p:pic>
        <p:nvPicPr>
          <p:cNvPr id="10" name="Picture 9">
            <a:extLst>
              <a:ext uri="{FF2B5EF4-FFF2-40B4-BE49-F238E27FC236}">
                <a16:creationId xmlns:a16="http://schemas.microsoft.com/office/drawing/2014/main" id="{4F22AD8D-1B71-45F7-9CFA-377CDC337261}"/>
              </a:ext>
            </a:extLst>
          </p:cNvPr>
          <p:cNvPicPr>
            <a:picLocks noChangeAspect="1"/>
          </p:cNvPicPr>
          <p:nvPr/>
        </p:nvPicPr>
        <p:blipFill>
          <a:blip r:embed="rId4"/>
          <a:stretch>
            <a:fillRect/>
          </a:stretch>
        </p:blipFill>
        <p:spPr>
          <a:xfrm>
            <a:off x="267038" y="3036789"/>
            <a:ext cx="3599092" cy="1292820"/>
          </a:xfrm>
          <a:prstGeom prst="rect">
            <a:avLst/>
          </a:prstGeom>
        </p:spPr>
      </p:pic>
      <p:pic>
        <p:nvPicPr>
          <p:cNvPr id="12" name="Picture 11">
            <a:extLst>
              <a:ext uri="{FF2B5EF4-FFF2-40B4-BE49-F238E27FC236}">
                <a16:creationId xmlns:a16="http://schemas.microsoft.com/office/drawing/2014/main" id="{58E5ADA9-AE0D-4E37-98A5-E03B3643D803}"/>
              </a:ext>
            </a:extLst>
          </p:cNvPr>
          <p:cNvPicPr>
            <a:picLocks noChangeAspect="1"/>
          </p:cNvPicPr>
          <p:nvPr/>
        </p:nvPicPr>
        <p:blipFill>
          <a:blip r:embed="rId5"/>
          <a:stretch>
            <a:fillRect/>
          </a:stretch>
        </p:blipFill>
        <p:spPr>
          <a:xfrm>
            <a:off x="6479096" y="74838"/>
            <a:ext cx="2397866" cy="2173723"/>
          </a:xfrm>
          <a:prstGeom prst="rect">
            <a:avLst/>
          </a:prstGeom>
        </p:spPr>
      </p:pic>
      <p:pic>
        <p:nvPicPr>
          <p:cNvPr id="14" name="Picture 13">
            <a:extLst>
              <a:ext uri="{FF2B5EF4-FFF2-40B4-BE49-F238E27FC236}">
                <a16:creationId xmlns:a16="http://schemas.microsoft.com/office/drawing/2014/main" id="{F467704C-6443-4DB5-B01E-3A3BF05AC6C4}"/>
              </a:ext>
            </a:extLst>
          </p:cNvPr>
          <p:cNvPicPr>
            <a:picLocks noChangeAspect="1"/>
          </p:cNvPicPr>
          <p:nvPr/>
        </p:nvPicPr>
        <p:blipFill>
          <a:blip r:embed="rId6"/>
          <a:stretch>
            <a:fillRect/>
          </a:stretch>
        </p:blipFill>
        <p:spPr>
          <a:xfrm>
            <a:off x="4627010" y="2649990"/>
            <a:ext cx="1661924" cy="1903980"/>
          </a:xfrm>
          <a:prstGeom prst="rect">
            <a:avLst/>
          </a:prstGeom>
        </p:spPr>
      </p:pic>
    </p:spTree>
    <p:extLst>
      <p:ext uri="{BB962C8B-B14F-4D97-AF65-F5344CB8AC3E}">
        <p14:creationId xmlns:p14="http://schemas.microsoft.com/office/powerpoint/2010/main" val="42272288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4AE2D-6664-4A8D-A9B9-091B301AD63F}"/>
              </a:ext>
            </a:extLst>
          </p:cNvPr>
          <p:cNvSpPr>
            <a:spLocks noGrp="1"/>
          </p:cNvSpPr>
          <p:nvPr>
            <p:ph type="title"/>
          </p:nvPr>
        </p:nvSpPr>
        <p:spPr>
          <a:xfrm>
            <a:off x="457200" y="1824386"/>
            <a:ext cx="8229600" cy="857250"/>
          </a:xfrm>
        </p:spPr>
        <p:txBody>
          <a:bodyPr/>
          <a:lstStyle/>
          <a:p>
            <a:pPr algn="ctr"/>
            <a:r>
              <a:rPr lang="lv-LV" dirty="0"/>
              <a:t>Paldies par uzmanību!</a:t>
            </a:r>
          </a:p>
        </p:txBody>
      </p:sp>
    </p:spTree>
    <p:extLst>
      <p:ext uri="{BB962C8B-B14F-4D97-AF65-F5344CB8AC3E}">
        <p14:creationId xmlns:p14="http://schemas.microsoft.com/office/powerpoint/2010/main" val="32593272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B8CCC-7A41-410E-A18F-A150B19DC94B}"/>
              </a:ext>
            </a:extLst>
          </p:cNvPr>
          <p:cNvSpPr>
            <a:spLocks noGrp="1"/>
          </p:cNvSpPr>
          <p:nvPr>
            <p:ph type="title"/>
          </p:nvPr>
        </p:nvSpPr>
        <p:spPr/>
        <p:txBody>
          <a:bodyPr/>
          <a:lstStyle/>
          <a:p>
            <a:r>
              <a:rPr lang="lv-LV" dirty="0"/>
              <a:t>Jautājumi diskusijai</a:t>
            </a:r>
          </a:p>
        </p:txBody>
      </p:sp>
      <p:sp>
        <p:nvSpPr>
          <p:cNvPr id="3" name="Content Placeholder 2">
            <a:extLst>
              <a:ext uri="{FF2B5EF4-FFF2-40B4-BE49-F238E27FC236}">
                <a16:creationId xmlns:a16="http://schemas.microsoft.com/office/drawing/2014/main" id="{BD9AB077-40D5-4438-A539-18E159BD6506}"/>
              </a:ext>
            </a:extLst>
          </p:cNvPr>
          <p:cNvSpPr>
            <a:spLocks noGrp="1"/>
          </p:cNvSpPr>
          <p:nvPr>
            <p:ph idx="1"/>
          </p:nvPr>
        </p:nvSpPr>
        <p:spPr/>
        <p:txBody>
          <a:bodyPr/>
          <a:lstStyle/>
          <a:p>
            <a:r>
              <a:rPr lang="lv-LV" dirty="0"/>
              <a:t>Ko nozare sagaidītu no šī projekta?</a:t>
            </a:r>
          </a:p>
          <a:p>
            <a:r>
              <a:rPr lang="lv-LV" dirty="0"/>
              <a:t>Kādus datus (no kāda griezuma) būtu vēl nepieciešams analizēt?</a:t>
            </a:r>
          </a:p>
          <a:p>
            <a:r>
              <a:rPr lang="lv-LV" dirty="0"/>
              <a:t>Kuru valstu/ izglītības iestāžu pieredze attālināto pieaugušo izglītības procesa nodrošināšanā varētu kalpot par labo praksi?</a:t>
            </a:r>
          </a:p>
          <a:p>
            <a:endParaRPr lang="lv-LV" dirty="0"/>
          </a:p>
        </p:txBody>
      </p:sp>
    </p:spTree>
    <p:extLst>
      <p:ext uri="{BB962C8B-B14F-4D97-AF65-F5344CB8AC3E}">
        <p14:creationId xmlns:p14="http://schemas.microsoft.com/office/powerpoint/2010/main" val="42520023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0CF14-4653-47A2-8852-D6D937767EB4}"/>
              </a:ext>
            </a:extLst>
          </p:cNvPr>
          <p:cNvSpPr>
            <a:spLocks noGrp="1"/>
          </p:cNvSpPr>
          <p:nvPr>
            <p:ph type="title"/>
          </p:nvPr>
        </p:nvSpPr>
        <p:spPr/>
        <p:txBody>
          <a:bodyPr/>
          <a:lstStyle/>
          <a:p>
            <a:r>
              <a:rPr lang="lv-LV" dirty="0"/>
              <a:t>Projekta PERT diagramma</a:t>
            </a:r>
          </a:p>
        </p:txBody>
      </p:sp>
      <p:sp>
        <p:nvSpPr>
          <p:cNvPr id="13" name="Rectangle 12">
            <a:extLst>
              <a:ext uri="{FF2B5EF4-FFF2-40B4-BE49-F238E27FC236}">
                <a16:creationId xmlns:a16="http://schemas.microsoft.com/office/drawing/2014/main" id="{CF422406-A92E-4FE2-A8B1-C5C5469F40B8}"/>
              </a:ext>
            </a:extLst>
          </p:cNvPr>
          <p:cNvSpPr/>
          <p:nvPr/>
        </p:nvSpPr>
        <p:spPr>
          <a:xfrm>
            <a:off x="1694498" y="2846714"/>
            <a:ext cx="5191479" cy="1577410"/>
          </a:xfrm>
          <a:prstGeom prst="rect">
            <a:avLst/>
          </a:prstGeom>
          <a:solidFill>
            <a:sysClr val="window" lastClr="FFFFFF"/>
          </a:solidFill>
          <a:ln w="12700"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7000"/>
              </a:lnSpc>
              <a:spcBef>
                <a:spcPts val="0"/>
              </a:spcBef>
              <a:buClrTx/>
              <a:buSzTx/>
              <a:buFontTx/>
              <a:buNone/>
              <a:tabLst/>
              <a:defRPr/>
            </a:pPr>
            <a:r>
              <a:rPr kumimoji="0" lang="en-GB" sz="1200" b="1" i="0" u="none" strike="noStrike" kern="0" cap="none" spc="0" normalizeH="0" baseline="0" noProof="0" dirty="0">
                <a:ln>
                  <a:noFill/>
                </a:ln>
                <a:solidFill>
                  <a:srgbClr val="000000"/>
                </a:solidFill>
                <a:effectLst/>
                <a:uLnTx/>
                <a:uFillTx/>
                <a:ea typeface="Calibri" panose="020F0502020204030204" pitchFamily="34" charset="0"/>
                <a:cs typeface="Times New Roman" panose="02020603050405020304" pitchFamily="18" charset="0"/>
              </a:rPr>
              <a:t>WP4 “Communication, dissemination and public engagement” </a:t>
            </a:r>
            <a:endParaRPr kumimoji="0" lang="lv-LV" sz="1200" b="0" i="0" u="none" strike="noStrike" kern="0" cap="none" spc="0" normalizeH="0" baseline="0" noProof="0" dirty="0">
              <a:ln>
                <a:noFill/>
              </a:ln>
              <a:solidFill>
                <a:sysClr val="windowText" lastClr="000000"/>
              </a:solidFill>
              <a:effectLst/>
              <a:uLnTx/>
              <a:uFillTx/>
              <a:ea typeface="Calibri" panose="020F0502020204030204" pitchFamily="34" charset="0"/>
              <a:cs typeface="Times New Roman" panose="02020603050405020304" pitchFamily="18" charset="0"/>
            </a:endParaRPr>
          </a:p>
          <a:p>
            <a:pPr marL="0" marR="0" lvl="0" indent="0" defTabSz="914400" eaLnBrk="1" fontAlgn="auto" latinLnBrk="0" hangingPunct="1">
              <a:lnSpc>
                <a:spcPct val="107000"/>
              </a:lnSpc>
              <a:spcBef>
                <a:spcPts val="0"/>
              </a:spcBef>
              <a:buClrTx/>
              <a:buSzTx/>
              <a:buFontTx/>
              <a:buNone/>
              <a:tabLst/>
              <a:defRPr/>
            </a:pPr>
            <a:r>
              <a:rPr kumimoji="0" lang="en-GB" sz="1000" b="0" i="0" u="none" strike="noStrike" kern="0" cap="none" spc="0" normalizeH="0" baseline="0" noProof="0" dirty="0">
                <a:ln>
                  <a:noFill/>
                </a:ln>
                <a:solidFill>
                  <a:srgbClr val="000000"/>
                </a:solidFill>
                <a:effectLst/>
                <a:uLnTx/>
                <a:uFillTx/>
                <a:ea typeface="Calibri" panose="020F0502020204030204" pitchFamily="34" charset="0"/>
                <a:cs typeface="Times New Roman" panose="02020603050405020304" pitchFamily="18" charset="0"/>
              </a:rPr>
              <a:t>D 4.1 1 study material (new technology)</a:t>
            </a:r>
            <a:endParaRPr kumimoji="0" lang="lv-LV" sz="1000" b="0" i="0" u="none" strike="noStrike" kern="0" cap="none" spc="0" normalizeH="0" baseline="0" noProof="0" dirty="0">
              <a:ln>
                <a:noFill/>
              </a:ln>
              <a:solidFill>
                <a:sysClr val="windowText" lastClr="000000"/>
              </a:solidFill>
              <a:effectLst/>
              <a:uLnTx/>
              <a:uFillTx/>
              <a:ea typeface="Calibri" panose="020F0502020204030204" pitchFamily="34" charset="0"/>
              <a:cs typeface="Times New Roman" panose="02020603050405020304" pitchFamily="18" charset="0"/>
            </a:endParaRPr>
          </a:p>
          <a:p>
            <a:pPr marL="0" marR="0" lvl="0" indent="0" defTabSz="914400" eaLnBrk="1" fontAlgn="auto" latinLnBrk="0" hangingPunct="1">
              <a:lnSpc>
                <a:spcPct val="107000"/>
              </a:lnSpc>
              <a:spcBef>
                <a:spcPts val="0"/>
              </a:spcBef>
              <a:buClrTx/>
              <a:buSzTx/>
              <a:buFontTx/>
              <a:buNone/>
              <a:tabLst/>
              <a:defRPr/>
            </a:pPr>
            <a:r>
              <a:rPr kumimoji="0" lang="en-GB" sz="1000" b="0" i="0" u="none" strike="noStrike" kern="0" cap="none" spc="0" normalizeH="0" baseline="0" noProof="0" dirty="0">
                <a:ln>
                  <a:noFill/>
                </a:ln>
                <a:solidFill>
                  <a:srgbClr val="000000"/>
                </a:solidFill>
                <a:effectLst/>
                <a:uLnTx/>
                <a:uFillTx/>
                <a:ea typeface="Calibri" panose="020F0502020204030204" pitchFamily="34" charset="0"/>
                <a:cs typeface="Times New Roman" panose="02020603050405020304" pitchFamily="18" charset="0"/>
              </a:rPr>
              <a:t>D 4.2 a study course “Effective online adult learning” (new technology)</a:t>
            </a:r>
            <a:endParaRPr kumimoji="0" lang="lv-LV" sz="1000" b="0" i="0" u="none" strike="noStrike" kern="0" cap="none" spc="0" normalizeH="0" baseline="0" noProof="0" dirty="0">
              <a:ln>
                <a:noFill/>
              </a:ln>
              <a:solidFill>
                <a:sysClr val="windowText" lastClr="000000"/>
              </a:solidFill>
              <a:effectLst/>
              <a:uLnTx/>
              <a:uFillTx/>
              <a:ea typeface="Calibri" panose="020F0502020204030204" pitchFamily="34" charset="0"/>
              <a:cs typeface="Times New Roman" panose="02020603050405020304" pitchFamily="18" charset="0"/>
            </a:endParaRPr>
          </a:p>
          <a:p>
            <a:pPr marL="0" marR="0" lvl="0" indent="0" defTabSz="914400" eaLnBrk="1" fontAlgn="auto" latinLnBrk="0" hangingPunct="1">
              <a:lnSpc>
                <a:spcPct val="107000"/>
              </a:lnSpc>
              <a:spcBef>
                <a:spcPts val="0"/>
              </a:spcBef>
              <a:buClrTx/>
              <a:buSzTx/>
              <a:buFontTx/>
              <a:buNone/>
              <a:tabLst/>
              <a:defRPr/>
            </a:pPr>
            <a:r>
              <a:rPr kumimoji="0" lang="en-GB" sz="1000" b="0" i="0" u="none" strike="noStrike" kern="0" cap="none" spc="0" normalizeH="0" baseline="0" noProof="0" dirty="0">
                <a:ln>
                  <a:noFill/>
                </a:ln>
                <a:solidFill>
                  <a:srgbClr val="000000"/>
                </a:solidFill>
                <a:effectLst/>
                <a:uLnTx/>
                <a:uFillTx/>
                <a:ea typeface="Calibri" panose="020F0502020204030204" pitchFamily="34" charset="0"/>
                <a:cs typeface="Times New Roman" panose="02020603050405020304" pitchFamily="18" charset="0"/>
              </a:rPr>
              <a:t>D 4.3 3 articles in local and national press</a:t>
            </a:r>
            <a:endParaRPr kumimoji="0" lang="lv-LV" sz="1000" b="0" i="0" u="none" strike="noStrike" kern="0" cap="none" spc="0" normalizeH="0" baseline="0" noProof="0" dirty="0">
              <a:ln>
                <a:noFill/>
              </a:ln>
              <a:solidFill>
                <a:sysClr val="windowText" lastClr="000000"/>
              </a:solidFill>
              <a:effectLst/>
              <a:uLnTx/>
              <a:uFillTx/>
              <a:ea typeface="Calibri" panose="020F0502020204030204" pitchFamily="34" charset="0"/>
              <a:cs typeface="Times New Roman" panose="02020603050405020304" pitchFamily="18" charset="0"/>
            </a:endParaRPr>
          </a:p>
          <a:p>
            <a:pPr marL="0" marR="0" lvl="0" indent="0" defTabSz="914400" eaLnBrk="1" fontAlgn="auto" latinLnBrk="0" hangingPunct="1">
              <a:lnSpc>
                <a:spcPct val="107000"/>
              </a:lnSpc>
              <a:spcBef>
                <a:spcPts val="0"/>
              </a:spcBef>
              <a:buClrTx/>
              <a:buSzTx/>
              <a:buFontTx/>
              <a:buNone/>
              <a:tabLst/>
              <a:defRPr/>
            </a:pPr>
            <a:r>
              <a:rPr kumimoji="0" lang="en-GB" sz="1000" b="0" i="0" u="none" strike="noStrike" kern="0" cap="none" spc="0" normalizeH="0" baseline="0" noProof="0" dirty="0">
                <a:ln>
                  <a:noFill/>
                </a:ln>
                <a:solidFill>
                  <a:srgbClr val="000000"/>
                </a:solidFill>
                <a:effectLst/>
                <a:uLnTx/>
                <a:uFillTx/>
                <a:ea typeface="Calibri" panose="020F0502020204030204" pitchFamily="34" charset="0"/>
                <a:cs typeface="Times New Roman" panose="02020603050405020304" pitchFamily="18" charset="0"/>
              </a:rPr>
              <a:t>D 4.4 3 articles in local and national portals</a:t>
            </a:r>
            <a:endParaRPr kumimoji="0" lang="lv-LV" sz="1000" b="0" i="0" u="none" strike="noStrike" kern="0" cap="none" spc="0" normalizeH="0" baseline="0" noProof="0" dirty="0">
              <a:ln>
                <a:noFill/>
              </a:ln>
              <a:solidFill>
                <a:sysClr val="windowText" lastClr="000000"/>
              </a:solidFill>
              <a:effectLst/>
              <a:uLnTx/>
              <a:uFillTx/>
              <a:ea typeface="Calibri" panose="020F0502020204030204" pitchFamily="34" charset="0"/>
              <a:cs typeface="Times New Roman" panose="02020603050405020304" pitchFamily="18" charset="0"/>
            </a:endParaRPr>
          </a:p>
          <a:p>
            <a:pPr marL="0" marR="0" lvl="0" indent="0" defTabSz="914400" eaLnBrk="1" fontAlgn="auto" latinLnBrk="0" hangingPunct="1">
              <a:lnSpc>
                <a:spcPct val="107000"/>
              </a:lnSpc>
              <a:spcBef>
                <a:spcPts val="0"/>
              </a:spcBef>
              <a:buClrTx/>
              <a:buSzTx/>
              <a:buFontTx/>
              <a:buNone/>
              <a:tabLst/>
              <a:defRPr/>
            </a:pPr>
            <a:r>
              <a:rPr kumimoji="0" lang="en-GB" sz="1000" b="0" i="0" u="none" strike="noStrike" kern="0" cap="none" spc="0" normalizeH="0" baseline="0" noProof="0" dirty="0">
                <a:ln>
                  <a:noFill/>
                </a:ln>
                <a:solidFill>
                  <a:srgbClr val="000000"/>
                </a:solidFill>
                <a:effectLst/>
                <a:uLnTx/>
                <a:uFillTx/>
                <a:ea typeface="Calibri" panose="020F0502020204030204" pitchFamily="34" charset="0"/>
                <a:cs typeface="Times New Roman" panose="02020603050405020304" pitchFamily="18" charset="0"/>
              </a:rPr>
              <a:t>D 4.5 10 informative articles (publications/ updates) about the realisation of the project activities </a:t>
            </a:r>
            <a:endParaRPr kumimoji="0" lang="lv-LV" sz="1000" b="0" i="0" u="none" strike="noStrike" kern="0" cap="none" spc="0" normalizeH="0" baseline="0" noProof="0" dirty="0">
              <a:ln>
                <a:noFill/>
              </a:ln>
              <a:solidFill>
                <a:sysClr val="windowText" lastClr="000000"/>
              </a:solidFill>
              <a:effectLst/>
              <a:uLnTx/>
              <a:uFillTx/>
              <a:ea typeface="Calibri" panose="020F0502020204030204" pitchFamily="34" charset="0"/>
              <a:cs typeface="Times New Roman" panose="02020603050405020304" pitchFamily="18" charset="0"/>
            </a:endParaRPr>
          </a:p>
          <a:p>
            <a:pPr marL="0" marR="0" lvl="0" indent="0" defTabSz="914400" eaLnBrk="1" fontAlgn="auto" latinLnBrk="0" hangingPunct="1">
              <a:lnSpc>
                <a:spcPct val="107000"/>
              </a:lnSpc>
              <a:spcBef>
                <a:spcPts val="0"/>
              </a:spcBef>
              <a:buClrTx/>
              <a:buSzTx/>
              <a:buFontTx/>
              <a:buNone/>
              <a:tabLst/>
              <a:defRPr/>
            </a:pPr>
            <a:r>
              <a:rPr kumimoji="0" lang="en-GB" sz="1000" b="0" i="0" u="none" strike="noStrike" kern="0" cap="none" spc="0" normalizeH="0" baseline="0" noProof="0" dirty="0">
                <a:ln>
                  <a:noFill/>
                </a:ln>
                <a:solidFill>
                  <a:srgbClr val="000000"/>
                </a:solidFill>
                <a:effectLst/>
                <a:uLnTx/>
                <a:uFillTx/>
                <a:ea typeface="Calibri" panose="020F0502020204030204" pitchFamily="34" charset="0"/>
                <a:cs typeface="Times New Roman" panose="02020603050405020304" pitchFamily="18" charset="0"/>
              </a:rPr>
              <a:t>D 4.6. 1 seminar material</a:t>
            </a:r>
            <a:endParaRPr kumimoji="0" lang="lv-LV" sz="1000" b="0" i="0" u="none" strike="noStrike" kern="0" cap="none" spc="0" normalizeH="0" baseline="0" noProof="0" dirty="0">
              <a:ln>
                <a:noFill/>
              </a:ln>
              <a:solidFill>
                <a:sysClr val="windowText" lastClr="000000"/>
              </a:solidFill>
              <a:effectLst/>
              <a:uLnTx/>
              <a:uFillTx/>
              <a:ea typeface="Calibri" panose="020F0502020204030204" pitchFamily="34" charset="0"/>
              <a:cs typeface="Times New Roman" panose="02020603050405020304" pitchFamily="18" charset="0"/>
            </a:endParaRPr>
          </a:p>
          <a:p>
            <a:pPr marL="0" marR="0" lvl="0" indent="0" defTabSz="914400" eaLnBrk="1" fontAlgn="auto" latinLnBrk="0" hangingPunct="1">
              <a:lnSpc>
                <a:spcPct val="107000"/>
              </a:lnSpc>
              <a:spcBef>
                <a:spcPts val="0"/>
              </a:spcBef>
              <a:buClrTx/>
              <a:buSzTx/>
              <a:buFontTx/>
              <a:buNone/>
              <a:tabLst/>
              <a:defRPr/>
            </a:pPr>
            <a:r>
              <a:rPr kumimoji="0" lang="en-GB" sz="1000" b="0" i="0" u="none" strike="noStrike" kern="0" cap="none" spc="0" normalizeH="0" baseline="0" noProof="0" dirty="0">
                <a:ln>
                  <a:noFill/>
                </a:ln>
                <a:solidFill>
                  <a:srgbClr val="000000"/>
                </a:solidFill>
                <a:effectLst/>
                <a:uLnTx/>
                <a:uFillTx/>
                <a:ea typeface="Calibri" panose="020F0502020204030204" pitchFamily="34" charset="0"/>
                <a:cs typeface="Times New Roman" panose="02020603050405020304" pitchFamily="18" charset="0"/>
              </a:rPr>
              <a:t>D 4.7 2 trainings</a:t>
            </a:r>
            <a:endParaRPr kumimoji="0" lang="lv-LV" sz="1000" b="0" i="0" u="none" strike="noStrike" kern="0" cap="none" spc="0" normalizeH="0" baseline="0" noProof="0" dirty="0">
              <a:ln>
                <a:noFill/>
              </a:ln>
              <a:solidFill>
                <a:sysClr val="windowText" lastClr="000000"/>
              </a:solidFill>
              <a:effectLst/>
              <a:uLnTx/>
              <a:uFillTx/>
              <a:ea typeface="Calibri" panose="020F0502020204030204" pitchFamily="34" charset="0"/>
              <a:cs typeface="Times New Roman" panose="02020603050405020304" pitchFamily="18" charset="0"/>
            </a:endParaRPr>
          </a:p>
          <a:p>
            <a:pPr marL="0" marR="0" lvl="0" indent="0" defTabSz="914400" eaLnBrk="1" fontAlgn="auto" latinLnBrk="0" hangingPunct="1">
              <a:lnSpc>
                <a:spcPct val="107000"/>
              </a:lnSpc>
              <a:spcBef>
                <a:spcPts val="0"/>
              </a:spcBef>
              <a:buClrTx/>
              <a:buSzTx/>
              <a:buFontTx/>
              <a:buNone/>
              <a:tabLst/>
              <a:defRPr/>
            </a:pPr>
            <a:r>
              <a:rPr kumimoji="0" lang="en-GB" sz="1000" b="0" i="0" u="none" strike="noStrike" kern="0" cap="none" spc="0" normalizeH="0" baseline="0" noProof="0" dirty="0">
                <a:ln>
                  <a:noFill/>
                </a:ln>
                <a:solidFill>
                  <a:srgbClr val="000000"/>
                </a:solidFill>
                <a:effectLst/>
                <a:uLnTx/>
                <a:uFillTx/>
                <a:ea typeface="Calibri" panose="020F0502020204030204" pitchFamily="34" charset="0"/>
                <a:cs typeface="Times New Roman" panose="02020603050405020304" pitchFamily="18" charset="0"/>
              </a:rPr>
              <a:t>D 4.8 3 short videos</a:t>
            </a:r>
            <a:endParaRPr kumimoji="0" lang="lv-LV" sz="1000" b="0" i="0" u="none" strike="noStrike" kern="0" cap="none" spc="0" normalizeH="0" baseline="0" noProof="0" dirty="0">
              <a:ln>
                <a:noFill/>
              </a:ln>
              <a:solidFill>
                <a:sysClr val="windowText" lastClr="000000"/>
              </a:solidFill>
              <a:effectLst/>
              <a:uLnTx/>
              <a:uFillTx/>
              <a:ea typeface="Calibri" panose="020F0502020204030204" pitchFamily="34" charset="0"/>
              <a:cs typeface="Times New Roman" panose="02020603050405020304" pitchFamily="18" charset="0"/>
            </a:endParaRPr>
          </a:p>
        </p:txBody>
      </p:sp>
      <p:sp>
        <p:nvSpPr>
          <p:cNvPr id="14" name="Rectangle 13">
            <a:extLst>
              <a:ext uri="{FF2B5EF4-FFF2-40B4-BE49-F238E27FC236}">
                <a16:creationId xmlns:a16="http://schemas.microsoft.com/office/drawing/2014/main" id="{F52134C8-DEA7-498E-93FB-D58ACCD86BFE}"/>
              </a:ext>
            </a:extLst>
          </p:cNvPr>
          <p:cNvSpPr/>
          <p:nvPr/>
        </p:nvSpPr>
        <p:spPr>
          <a:xfrm>
            <a:off x="545774" y="1074087"/>
            <a:ext cx="2036183" cy="1504810"/>
          </a:xfrm>
          <a:prstGeom prst="rect">
            <a:avLst/>
          </a:prstGeom>
          <a:solidFill>
            <a:sysClr val="window" lastClr="FFFFFF"/>
          </a:solidFill>
          <a:ln w="12700"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7000"/>
              </a:lnSpc>
              <a:spcBef>
                <a:spcPts val="0"/>
              </a:spcBef>
              <a:buClrTx/>
              <a:buSzTx/>
              <a:buFontTx/>
              <a:buNone/>
              <a:tabLst/>
              <a:defRPr/>
            </a:pPr>
            <a:r>
              <a:rPr kumimoji="0" lang="en-GB" sz="1200" b="1" i="0" u="none" strike="noStrike" kern="0" cap="none" spc="0" normalizeH="0" baseline="0" noProof="0" dirty="0">
                <a:ln>
                  <a:noFill/>
                </a:ln>
                <a:solidFill>
                  <a:srgbClr val="000000"/>
                </a:solidFill>
                <a:effectLst/>
                <a:uLnTx/>
                <a:uFillTx/>
                <a:ea typeface="Calibri" panose="020F0502020204030204" pitchFamily="34" charset="0"/>
                <a:cs typeface="Times New Roman" panose="02020603050405020304" pitchFamily="18" charset="0"/>
              </a:rPr>
              <a:t>WP1 “State of the Art”</a:t>
            </a:r>
            <a:endParaRPr kumimoji="0" lang="lv-LV" sz="1200" b="0" i="0" u="none" strike="noStrike" kern="0" cap="none" spc="0" normalizeH="0" baseline="0" noProof="0" dirty="0">
              <a:ln>
                <a:noFill/>
              </a:ln>
              <a:solidFill>
                <a:sysClr val="windowText" lastClr="000000"/>
              </a:solidFill>
              <a:effectLst/>
              <a:uLnTx/>
              <a:uFillTx/>
              <a:ea typeface="Calibri" panose="020F0502020204030204" pitchFamily="34" charset="0"/>
              <a:cs typeface="Times New Roman" panose="02020603050405020304" pitchFamily="18" charset="0"/>
            </a:endParaRPr>
          </a:p>
          <a:p>
            <a:pPr marL="0" marR="0" lvl="0" indent="0" defTabSz="914400" eaLnBrk="1" fontAlgn="auto" latinLnBrk="0" hangingPunct="1">
              <a:lnSpc>
                <a:spcPct val="107000"/>
              </a:lnSpc>
              <a:spcBef>
                <a:spcPts val="0"/>
              </a:spcBef>
              <a:buClrTx/>
              <a:buSzTx/>
              <a:buFontTx/>
              <a:buNone/>
              <a:tabLst/>
              <a:defRPr/>
            </a:pPr>
            <a:r>
              <a:rPr kumimoji="0" lang="en-GB" sz="1000" b="0" i="0" u="none" strike="noStrike" kern="0" cap="none" spc="0" normalizeH="0" baseline="0" noProof="0" dirty="0">
                <a:ln>
                  <a:noFill/>
                </a:ln>
                <a:solidFill>
                  <a:srgbClr val="000000"/>
                </a:solidFill>
                <a:effectLst/>
                <a:uLnTx/>
                <a:uFillTx/>
                <a:ea typeface="Calibri" panose="020F0502020204030204" pitchFamily="34" charset="0"/>
                <a:cs typeface="Times New Roman" panose="02020603050405020304" pitchFamily="18" charset="0"/>
              </a:rPr>
              <a:t>D1.1 Publication indexed in the Web of Science (or Scopus) database and presented in an international scientific conference</a:t>
            </a:r>
            <a:endParaRPr kumimoji="0" lang="lv-LV" sz="1000" b="0" i="0" u="none" strike="noStrike" kern="0" cap="none" spc="0" normalizeH="0" baseline="0" noProof="0" dirty="0">
              <a:ln>
                <a:noFill/>
              </a:ln>
              <a:solidFill>
                <a:sysClr val="windowText" lastClr="000000"/>
              </a:solidFill>
              <a:effectLst/>
              <a:uLnTx/>
              <a:uFillTx/>
              <a:ea typeface="Calibri" panose="020F0502020204030204" pitchFamily="34" charset="0"/>
              <a:cs typeface="Times New Roman" panose="02020603050405020304" pitchFamily="18" charset="0"/>
            </a:endParaRPr>
          </a:p>
          <a:p>
            <a:pPr marL="0" marR="0" lvl="0" indent="0" defTabSz="914400" eaLnBrk="1" fontAlgn="auto" latinLnBrk="0" hangingPunct="1">
              <a:lnSpc>
                <a:spcPct val="107000"/>
              </a:lnSpc>
              <a:spcBef>
                <a:spcPts val="0"/>
              </a:spcBef>
              <a:buClrTx/>
              <a:buSzTx/>
              <a:buFontTx/>
              <a:buNone/>
              <a:tabLst/>
              <a:defRPr/>
            </a:pPr>
            <a:r>
              <a:rPr kumimoji="0" lang="en-GB" sz="1000" b="0" i="0" u="none" strike="noStrike" kern="0" cap="none" spc="0" normalizeH="0" baseline="0" noProof="0" dirty="0">
                <a:ln>
                  <a:noFill/>
                </a:ln>
                <a:solidFill>
                  <a:srgbClr val="000000"/>
                </a:solidFill>
                <a:effectLst/>
                <a:uLnTx/>
                <a:uFillTx/>
                <a:ea typeface="Calibri" panose="020F0502020204030204" pitchFamily="34" charset="0"/>
                <a:cs typeface="Times New Roman" panose="02020603050405020304" pitchFamily="18" charset="0"/>
              </a:rPr>
              <a:t>D1.2 2 mobilities to research and educational institutions in Finland and Poland</a:t>
            </a:r>
            <a:r>
              <a:rPr kumimoji="0" lang="en-GB" sz="1200" b="0" i="0" u="none" strike="noStrike" kern="0" cap="none" spc="0" normalizeH="0" baseline="0" noProof="0" dirty="0">
                <a:ln>
                  <a:noFill/>
                </a:ln>
                <a:solidFill>
                  <a:srgbClr val="000000"/>
                </a:solidFill>
                <a:effectLst/>
                <a:uLnTx/>
                <a:uFillTx/>
                <a:ea typeface="Calibri" panose="020F0502020204030204" pitchFamily="34" charset="0"/>
                <a:cs typeface="Times New Roman" panose="02020603050405020304" pitchFamily="18" charset="0"/>
              </a:rPr>
              <a:t> </a:t>
            </a:r>
            <a:endParaRPr kumimoji="0" lang="lv-LV" sz="1200" b="0" i="0" u="none" strike="noStrike" kern="0" cap="none" spc="0" normalizeH="0" baseline="0" noProof="0" dirty="0">
              <a:ln>
                <a:noFill/>
              </a:ln>
              <a:solidFill>
                <a:sysClr val="windowText" lastClr="000000"/>
              </a:solidFill>
              <a:effectLst/>
              <a:uLnTx/>
              <a:uFillTx/>
              <a:ea typeface="Calibri" panose="020F0502020204030204" pitchFamily="34" charset="0"/>
              <a:cs typeface="Times New Roman" panose="02020603050405020304" pitchFamily="18" charset="0"/>
            </a:endParaRPr>
          </a:p>
        </p:txBody>
      </p:sp>
      <p:sp>
        <p:nvSpPr>
          <p:cNvPr id="15" name="Rectangle 14">
            <a:extLst>
              <a:ext uri="{FF2B5EF4-FFF2-40B4-BE49-F238E27FC236}">
                <a16:creationId xmlns:a16="http://schemas.microsoft.com/office/drawing/2014/main" id="{48F19ADE-2EC6-4BB0-8967-A2A40B7D4AA3}"/>
              </a:ext>
            </a:extLst>
          </p:cNvPr>
          <p:cNvSpPr/>
          <p:nvPr/>
        </p:nvSpPr>
        <p:spPr>
          <a:xfrm>
            <a:off x="2974882" y="1075660"/>
            <a:ext cx="1931737" cy="1511300"/>
          </a:xfrm>
          <a:prstGeom prst="rect">
            <a:avLst/>
          </a:prstGeom>
          <a:solidFill>
            <a:sysClr val="window" lastClr="FFFFFF"/>
          </a:solidFill>
          <a:ln w="12700"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7000"/>
              </a:lnSpc>
              <a:spcBef>
                <a:spcPts val="0"/>
              </a:spcBef>
              <a:buClrTx/>
              <a:buSzTx/>
              <a:buFontTx/>
              <a:buNone/>
              <a:tabLst/>
              <a:defRPr/>
            </a:pPr>
            <a:r>
              <a:rPr kumimoji="0" lang="en-GB" sz="1200" b="1" i="0" u="none" strike="noStrike" kern="0" cap="none" spc="0" normalizeH="0" baseline="0" noProof="0" dirty="0">
                <a:ln>
                  <a:noFill/>
                </a:ln>
                <a:solidFill>
                  <a:srgbClr val="000000"/>
                </a:solidFill>
                <a:effectLst/>
                <a:uLnTx/>
                <a:uFillTx/>
                <a:ea typeface="Calibri" panose="020F0502020204030204" pitchFamily="34" charset="0"/>
                <a:cs typeface="Times New Roman" panose="02020603050405020304" pitchFamily="18" charset="0"/>
              </a:rPr>
              <a:t>WP2 “Consequences of the COVID-19 on adult education sector in Latvia”</a:t>
            </a:r>
            <a:endParaRPr kumimoji="0" lang="lv-LV" sz="1200" b="0" i="0" u="none" strike="noStrike" kern="0" cap="none" spc="0" normalizeH="0" baseline="0" noProof="0" dirty="0">
              <a:ln>
                <a:noFill/>
              </a:ln>
              <a:solidFill>
                <a:sysClr val="windowText" lastClr="000000"/>
              </a:solidFill>
              <a:effectLst/>
              <a:uLnTx/>
              <a:uFillTx/>
              <a:ea typeface="Calibri" panose="020F0502020204030204" pitchFamily="34" charset="0"/>
              <a:cs typeface="Times New Roman" panose="02020603050405020304" pitchFamily="18" charset="0"/>
            </a:endParaRPr>
          </a:p>
          <a:p>
            <a:pPr marL="0" marR="0" lvl="0" indent="0" defTabSz="914400" eaLnBrk="1" fontAlgn="auto" latinLnBrk="0" hangingPunct="1">
              <a:lnSpc>
                <a:spcPct val="107000"/>
              </a:lnSpc>
              <a:spcBef>
                <a:spcPts val="0"/>
              </a:spcBef>
              <a:buClrTx/>
              <a:buSzTx/>
              <a:buFontTx/>
              <a:buNone/>
              <a:tabLst/>
              <a:defRPr/>
            </a:pPr>
            <a:r>
              <a:rPr kumimoji="0" lang="en-GB" sz="1000" b="0" i="0" u="none" strike="noStrike" kern="0" cap="none" spc="0" normalizeH="0" baseline="0" noProof="0" dirty="0">
                <a:ln>
                  <a:noFill/>
                </a:ln>
                <a:solidFill>
                  <a:srgbClr val="000000"/>
                </a:solidFill>
                <a:effectLst/>
                <a:uLnTx/>
                <a:uFillTx/>
                <a:ea typeface="Calibri" panose="020F0502020204030204" pitchFamily="34" charset="0"/>
                <a:cs typeface="Times New Roman" panose="02020603050405020304" pitchFamily="18" charset="0"/>
              </a:rPr>
              <a:t>D.2.1 Publication indexed in the Web of Science (or Scopus) database and presented in an international scientific conference </a:t>
            </a:r>
            <a:r>
              <a:rPr kumimoji="0" lang="en-GB" sz="1200" b="0" i="0" u="none" strike="noStrike" kern="0" cap="none" spc="0" normalizeH="0" baseline="0" noProof="0" dirty="0">
                <a:ln>
                  <a:noFill/>
                </a:ln>
                <a:solidFill>
                  <a:srgbClr val="000000"/>
                </a:solidFill>
                <a:effectLst/>
                <a:uLnTx/>
                <a:uFillTx/>
                <a:ea typeface="Calibri" panose="020F0502020204030204" pitchFamily="34" charset="0"/>
                <a:cs typeface="Times New Roman" panose="02020603050405020304" pitchFamily="18" charset="0"/>
              </a:rPr>
              <a:t> </a:t>
            </a:r>
            <a:endParaRPr kumimoji="0" lang="lv-LV" sz="1200" b="0" i="0" u="none" strike="noStrike" kern="0" cap="none" spc="0" normalizeH="0" baseline="0" noProof="0" dirty="0">
              <a:ln>
                <a:noFill/>
              </a:ln>
              <a:solidFill>
                <a:sysClr val="windowText" lastClr="000000"/>
              </a:solidFill>
              <a:effectLst/>
              <a:uLnTx/>
              <a:uFillTx/>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EA7CB192-A34C-4BE4-AFEF-6D5DDA23A450}"/>
              </a:ext>
            </a:extLst>
          </p:cNvPr>
          <p:cNvSpPr/>
          <p:nvPr/>
        </p:nvSpPr>
        <p:spPr>
          <a:xfrm>
            <a:off x="5272829" y="1082585"/>
            <a:ext cx="3459345" cy="1511300"/>
          </a:xfrm>
          <a:prstGeom prst="rect">
            <a:avLst/>
          </a:prstGeom>
          <a:solidFill>
            <a:sysClr val="window" lastClr="FFFFFF"/>
          </a:solidFill>
          <a:ln w="12700"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7000"/>
              </a:lnSpc>
              <a:spcBef>
                <a:spcPts val="0"/>
              </a:spcBef>
              <a:buClrTx/>
              <a:buSzTx/>
              <a:buFontTx/>
              <a:buNone/>
              <a:tabLst/>
              <a:defRPr/>
            </a:pPr>
            <a:r>
              <a:rPr kumimoji="0" lang="en-GB" sz="1200" b="1" i="0" u="none" strike="noStrike" kern="0" cap="none" spc="0" normalizeH="0" baseline="0" noProof="0" dirty="0">
                <a:ln>
                  <a:noFill/>
                </a:ln>
                <a:solidFill>
                  <a:srgbClr val="000000"/>
                </a:solidFill>
                <a:effectLst/>
                <a:uLnTx/>
                <a:uFillTx/>
                <a:ea typeface="Calibri" panose="020F0502020204030204" pitchFamily="34" charset="0"/>
                <a:cs typeface="Times New Roman" panose="02020603050405020304" pitchFamily="18" charset="0"/>
              </a:rPr>
              <a:t>WP3 “Model and recommendations for development of online adult learning in Latvia” </a:t>
            </a:r>
            <a:endParaRPr kumimoji="0" lang="lv-LV" sz="1200" b="0" i="0" u="none" strike="noStrike" kern="0" cap="none" spc="0" normalizeH="0" baseline="0" noProof="0" dirty="0">
              <a:ln>
                <a:noFill/>
              </a:ln>
              <a:solidFill>
                <a:sysClr val="windowText" lastClr="000000"/>
              </a:solidFill>
              <a:effectLst/>
              <a:uLnTx/>
              <a:uFillTx/>
              <a:ea typeface="Calibri" panose="020F0502020204030204" pitchFamily="34" charset="0"/>
              <a:cs typeface="Times New Roman" panose="02020603050405020304" pitchFamily="18" charset="0"/>
            </a:endParaRPr>
          </a:p>
          <a:p>
            <a:pPr marL="0" marR="0" lvl="0" indent="0" defTabSz="914400" eaLnBrk="1" fontAlgn="auto" latinLnBrk="0" hangingPunct="1">
              <a:lnSpc>
                <a:spcPct val="107000"/>
              </a:lnSpc>
              <a:spcBef>
                <a:spcPts val="0"/>
              </a:spcBef>
              <a:buClrTx/>
              <a:buSzTx/>
              <a:buFontTx/>
              <a:buNone/>
              <a:tabLst/>
              <a:defRPr/>
            </a:pPr>
            <a:r>
              <a:rPr kumimoji="0" lang="en-GB" sz="1000" b="0" i="0" u="none" strike="noStrike" kern="0" cap="none" spc="0" normalizeH="0" baseline="0" noProof="0" dirty="0">
                <a:ln>
                  <a:noFill/>
                </a:ln>
                <a:solidFill>
                  <a:srgbClr val="000000"/>
                </a:solidFill>
                <a:effectLst/>
                <a:uLnTx/>
                <a:uFillTx/>
                <a:ea typeface="Calibri" panose="020F0502020204030204" pitchFamily="34" charset="0"/>
                <a:cs typeface="Times New Roman" panose="02020603050405020304" pitchFamily="18" charset="0"/>
              </a:rPr>
              <a:t>D.3.1 Publication in a scientific journal with a high impact factor </a:t>
            </a:r>
            <a:endParaRPr kumimoji="0" lang="lv-LV" sz="1000" b="0" i="0" u="none" strike="noStrike" kern="0" cap="none" spc="0" normalizeH="0" baseline="0" noProof="0" dirty="0">
              <a:ln>
                <a:noFill/>
              </a:ln>
              <a:solidFill>
                <a:sysClr val="windowText" lastClr="000000"/>
              </a:solidFill>
              <a:effectLst/>
              <a:uLnTx/>
              <a:uFillTx/>
              <a:ea typeface="Calibri" panose="020F0502020204030204" pitchFamily="34" charset="0"/>
              <a:cs typeface="Times New Roman" panose="02020603050405020304" pitchFamily="18" charset="0"/>
            </a:endParaRPr>
          </a:p>
          <a:p>
            <a:pPr marL="0" marR="0" lvl="0" indent="0" defTabSz="914400" eaLnBrk="1" fontAlgn="auto" latinLnBrk="0" hangingPunct="1">
              <a:lnSpc>
                <a:spcPct val="107000"/>
              </a:lnSpc>
              <a:spcBef>
                <a:spcPts val="0"/>
              </a:spcBef>
              <a:buClrTx/>
              <a:buSzTx/>
              <a:buFontTx/>
              <a:buNone/>
              <a:tabLst/>
              <a:defRPr/>
            </a:pPr>
            <a:r>
              <a:rPr kumimoji="0" lang="en-GB" sz="1000" b="0" i="0" u="none" strike="noStrike" kern="0" cap="none" spc="0" normalizeH="0" baseline="0" noProof="0" dirty="0">
                <a:ln>
                  <a:noFill/>
                </a:ln>
                <a:solidFill>
                  <a:srgbClr val="000000"/>
                </a:solidFill>
                <a:effectLst/>
                <a:uLnTx/>
                <a:uFillTx/>
                <a:ea typeface="Calibri" panose="020F0502020204030204" pitchFamily="34" charset="0"/>
                <a:cs typeface="Times New Roman" panose="02020603050405020304" pitchFamily="18" charset="0"/>
              </a:rPr>
              <a:t>D.3.2. Publication indexed in the Web of Science (or Scopus) database and presented in an international scientific conference</a:t>
            </a:r>
            <a:endParaRPr kumimoji="0" lang="lv-LV" sz="1000" b="0" i="0" u="none" strike="noStrike" kern="0" cap="none" spc="0" normalizeH="0" baseline="0" noProof="0" dirty="0">
              <a:ln>
                <a:noFill/>
              </a:ln>
              <a:solidFill>
                <a:sysClr val="windowText" lastClr="000000"/>
              </a:solidFill>
              <a:effectLst/>
              <a:uLnTx/>
              <a:uFillTx/>
              <a:ea typeface="Calibri" panose="020F0502020204030204" pitchFamily="34" charset="0"/>
              <a:cs typeface="Times New Roman" panose="02020603050405020304" pitchFamily="18" charset="0"/>
            </a:endParaRPr>
          </a:p>
          <a:p>
            <a:pPr marL="0" marR="0" lvl="0" indent="0" defTabSz="914400" eaLnBrk="1" fontAlgn="auto" latinLnBrk="0" hangingPunct="1">
              <a:lnSpc>
                <a:spcPct val="107000"/>
              </a:lnSpc>
              <a:spcBef>
                <a:spcPts val="0"/>
              </a:spcBef>
              <a:buClrTx/>
              <a:buSzTx/>
              <a:buFontTx/>
              <a:buNone/>
              <a:tabLst/>
              <a:defRPr/>
            </a:pPr>
            <a:r>
              <a:rPr kumimoji="0" lang="en-GB" sz="1000" b="0" i="0" u="none" strike="noStrike" kern="0" cap="none" spc="0" normalizeH="0" baseline="0" noProof="0" dirty="0">
                <a:ln>
                  <a:noFill/>
                </a:ln>
                <a:solidFill>
                  <a:srgbClr val="000000"/>
                </a:solidFill>
                <a:effectLst/>
                <a:uLnTx/>
                <a:uFillTx/>
                <a:ea typeface="Calibri" panose="020F0502020204030204" pitchFamily="34" charset="0"/>
                <a:cs typeface="Times New Roman" panose="02020603050405020304" pitchFamily="18" charset="0"/>
              </a:rPr>
              <a:t>D 3.3 Scientific report with recommendations</a:t>
            </a:r>
            <a:endParaRPr kumimoji="0" lang="lv-LV" sz="1000" b="0" i="0" u="none" strike="noStrike" kern="0" cap="none" spc="0" normalizeH="0" baseline="0" noProof="0" dirty="0">
              <a:ln>
                <a:noFill/>
              </a:ln>
              <a:solidFill>
                <a:sysClr val="windowText" lastClr="000000"/>
              </a:solidFill>
              <a:effectLst/>
              <a:uLnTx/>
              <a:uFillTx/>
              <a:ea typeface="Calibri" panose="020F0502020204030204" pitchFamily="34" charset="0"/>
              <a:cs typeface="Times New Roman" panose="02020603050405020304" pitchFamily="18" charset="0"/>
            </a:endParaRPr>
          </a:p>
          <a:p>
            <a:pPr marL="0" marR="0" lvl="0" indent="0" defTabSz="914400" eaLnBrk="1" fontAlgn="auto" latinLnBrk="0" hangingPunct="1">
              <a:lnSpc>
                <a:spcPct val="107000"/>
              </a:lnSpc>
              <a:spcBef>
                <a:spcPts val="0"/>
              </a:spcBef>
              <a:buClrTx/>
              <a:buSzTx/>
              <a:buFontTx/>
              <a:buNone/>
              <a:tabLst/>
              <a:defRPr/>
            </a:pPr>
            <a:r>
              <a:rPr kumimoji="0" lang="en-GB" sz="1000" b="0" i="0" u="none" strike="noStrike" kern="0" cap="none" spc="0" normalizeH="0" baseline="0" noProof="0" dirty="0">
                <a:ln>
                  <a:noFill/>
                </a:ln>
                <a:solidFill>
                  <a:srgbClr val="000000"/>
                </a:solidFill>
                <a:effectLst/>
                <a:uLnTx/>
                <a:uFillTx/>
                <a:ea typeface="Calibri" panose="020F0502020204030204" pitchFamily="34" charset="0"/>
                <a:cs typeface="Times New Roman" panose="02020603050405020304" pitchFamily="18" charset="0"/>
              </a:rPr>
              <a:t>D 3.4 Policy report with recommendations</a:t>
            </a:r>
            <a:endParaRPr kumimoji="0" lang="lv-LV" sz="1000" b="0" i="0" u="none" strike="noStrike" kern="0" cap="none" spc="0" normalizeH="0" baseline="0" noProof="0" dirty="0">
              <a:ln>
                <a:noFill/>
              </a:ln>
              <a:solidFill>
                <a:sysClr val="windowText" lastClr="000000"/>
              </a:solidFill>
              <a:effectLst/>
              <a:uLnTx/>
              <a:uFillTx/>
              <a:ea typeface="Calibri" panose="020F0502020204030204" pitchFamily="34" charset="0"/>
              <a:cs typeface="Times New Roman" panose="02020603050405020304" pitchFamily="18" charset="0"/>
            </a:endParaRPr>
          </a:p>
        </p:txBody>
      </p:sp>
      <p:sp>
        <p:nvSpPr>
          <p:cNvPr id="17" name="Arrow: Right 16">
            <a:extLst>
              <a:ext uri="{FF2B5EF4-FFF2-40B4-BE49-F238E27FC236}">
                <a16:creationId xmlns:a16="http://schemas.microsoft.com/office/drawing/2014/main" id="{EB077BA9-376C-4CCD-94AC-F38D7AB2BA42}"/>
              </a:ext>
            </a:extLst>
          </p:cNvPr>
          <p:cNvSpPr/>
          <p:nvPr/>
        </p:nvSpPr>
        <p:spPr>
          <a:xfrm>
            <a:off x="2664777" y="1719170"/>
            <a:ext cx="241300" cy="203200"/>
          </a:xfrm>
          <a:prstGeom prst="rightArrow">
            <a:avLst/>
          </a:prstGeom>
          <a:solidFill>
            <a:schemeClr val="accent6"/>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lv-LV"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8" name="Arrow: Right 17">
            <a:extLst>
              <a:ext uri="{FF2B5EF4-FFF2-40B4-BE49-F238E27FC236}">
                <a16:creationId xmlns:a16="http://schemas.microsoft.com/office/drawing/2014/main" id="{015436D9-B75B-4429-8E02-A6B450912F61}"/>
              </a:ext>
            </a:extLst>
          </p:cNvPr>
          <p:cNvSpPr/>
          <p:nvPr/>
        </p:nvSpPr>
        <p:spPr>
          <a:xfrm>
            <a:off x="4975424" y="1686849"/>
            <a:ext cx="228600" cy="203200"/>
          </a:xfrm>
          <a:prstGeom prst="rightArrow">
            <a:avLst/>
          </a:prstGeom>
          <a:solidFill>
            <a:schemeClr val="accent6"/>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lv-LV"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9" name="Arrow: Down 18">
            <a:extLst>
              <a:ext uri="{FF2B5EF4-FFF2-40B4-BE49-F238E27FC236}">
                <a16:creationId xmlns:a16="http://schemas.microsoft.com/office/drawing/2014/main" id="{4B590B0D-CA58-4E31-B2AD-375CC520F0EA}"/>
              </a:ext>
            </a:extLst>
          </p:cNvPr>
          <p:cNvSpPr/>
          <p:nvPr/>
        </p:nvSpPr>
        <p:spPr>
          <a:xfrm>
            <a:off x="1349512" y="2596328"/>
            <a:ext cx="234950" cy="222250"/>
          </a:xfrm>
          <a:prstGeom prst="downArrow">
            <a:avLst/>
          </a:prstGeom>
          <a:solidFill>
            <a:schemeClr val="accent6"/>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lv-LV"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20" name="Arrow: Down 19">
            <a:extLst>
              <a:ext uri="{FF2B5EF4-FFF2-40B4-BE49-F238E27FC236}">
                <a16:creationId xmlns:a16="http://schemas.microsoft.com/office/drawing/2014/main" id="{5B0070FC-1D8F-45A5-B60C-26A29C30DE9D}"/>
              </a:ext>
            </a:extLst>
          </p:cNvPr>
          <p:cNvSpPr/>
          <p:nvPr/>
        </p:nvSpPr>
        <p:spPr>
          <a:xfrm>
            <a:off x="3839119" y="2617008"/>
            <a:ext cx="222250" cy="222250"/>
          </a:xfrm>
          <a:prstGeom prst="downArrow">
            <a:avLst/>
          </a:prstGeom>
          <a:solidFill>
            <a:schemeClr val="accent6"/>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lv-LV"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21" name="Arrow: Down 20">
            <a:extLst>
              <a:ext uri="{FF2B5EF4-FFF2-40B4-BE49-F238E27FC236}">
                <a16:creationId xmlns:a16="http://schemas.microsoft.com/office/drawing/2014/main" id="{7BD9ED13-D6CF-4B6C-B0D0-8646BFB109EA}"/>
              </a:ext>
            </a:extLst>
          </p:cNvPr>
          <p:cNvSpPr/>
          <p:nvPr/>
        </p:nvSpPr>
        <p:spPr>
          <a:xfrm>
            <a:off x="6996014" y="2627336"/>
            <a:ext cx="254000" cy="228600"/>
          </a:xfrm>
          <a:prstGeom prst="downArrow">
            <a:avLst/>
          </a:prstGeom>
          <a:solidFill>
            <a:schemeClr val="accent6"/>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lv-LV"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76454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1498</TotalTime>
  <Words>1001</Words>
  <Application>Microsoft Office PowerPoint</Application>
  <PresentationFormat>On-screen Show (16:9)</PresentationFormat>
  <Paragraphs>108</Paragraphs>
  <Slides>14</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14</vt:i4>
      </vt:variant>
    </vt:vector>
  </HeadingPairs>
  <TitlesOfParts>
    <vt:vector size="21" baseType="lpstr">
      <vt:lpstr>Arial</vt:lpstr>
      <vt:lpstr>Calibri</vt:lpstr>
      <vt:lpstr>Calibri (Body)</vt:lpstr>
      <vt:lpstr>Helvetica Neue</vt:lpstr>
      <vt:lpstr>Symbol</vt:lpstr>
      <vt:lpstr>Office Theme</vt:lpstr>
      <vt:lpstr>Office Theme</vt:lpstr>
      <vt:lpstr>Tiešsaistes pieaugušo izglītības attīstība Latvijas reģionu digitalizācijai un ekonomiskajai izaugsmei, reaģējot uz COVID-19 (Nr. 1.1.1.2/VIAA/4/20/616)</vt:lpstr>
      <vt:lpstr>Saturs</vt:lpstr>
      <vt:lpstr>Pamatinformācija par projektu</vt:lpstr>
      <vt:lpstr>Pamatinformācija par projektu</vt:lpstr>
      <vt:lpstr>Projekta saturiskās aktivitātes</vt:lpstr>
      <vt:lpstr>Projekta saturiskās aktivitātes</vt:lpstr>
      <vt:lpstr>Izglītības iestāžu aptaujas rezultāti</vt:lpstr>
      <vt:lpstr>Izglītības iestāžu aptaujas rezultāti</vt:lpstr>
      <vt:lpstr>Projekta saturiskās aktivitātes</vt:lpstr>
      <vt:lpstr>Projekta saturiskās aktivitātes</vt:lpstr>
      <vt:lpstr>Projekta publicitāte</vt:lpstr>
      <vt:lpstr>Paldies par uzmanību!</vt:lpstr>
      <vt:lpstr>Jautājumi diskusijai</vt:lpstr>
      <vt:lpstr>Projekta PERT diagramma</vt:lpstr>
    </vt:vector>
  </TitlesOfParts>
  <Company>E Forma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Ardis Markss</dc:creator>
  <cp:lastModifiedBy>Inga Jekabsone</cp:lastModifiedBy>
  <cp:revision>44</cp:revision>
  <dcterms:created xsi:type="dcterms:W3CDTF">2017-04-10T12:37:28Z</dcterms:created>
  <dcterms:modified xsi:type="dcterms:W3CDTF">2021-09-15T12:55:04Z</dcterms:modified>
</cp:coreProperties>
</file>